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1"/>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48" name="Shape 248"/>
          <p:cNvSpPr/>
          <p:nvPr>
            <p:ph type="sldImg"/>
          </p:nvPr>
        </p:nvSpPr>
        <p:spPr>
          <a:xfrm>
            <a:off x="1143000" y="685800"/>
            <a:ext cx="4572000" cy="3429000"/>
          </a:xfrm>
          <a:prstGeom prst="rect">
            <a:avLst/>
          </a:prstGeom>
        </p:spPr>
        <p:txBody>
          <a:bodyPr/>
          <a:lstStyle/>
          <a:p>
            <a:pPr/>
          </a:p>
        </p:txBody>
      </p:sp>
      <p:sp>
        <p:nvSpPr>
          <p:cNvPr id="249" name="Shape 2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Slide">
    <p:spTree>
      <p:nvGrpSpPr>
        <p:cNvPr id="1" name=""/>
        <p:cNvGrpSpPr/>
        <p:nvPr/>
      </p:nvGrpSpPr>
      <p:grpSpPr>
        <a:xfrm>
          <a:off x="0" y="0"/>
          <a:ext cx="0" cy="0"/>
          <a:chOff x="0" y="0"/>
          <a:chExt cx="0" cy="0"/>
        </a:xfrm>
      </p:grpSpPr>
      <p:sp>
        <p:nvSpPr>
          <p:cNvPr id="14"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Content over Content">
    <p:spTree>
      <p:nvGrpSpPr>
        <p:cNvPr id="1" name=""/>
        <p:cNvGrpSpPr/>
        <p:nvPr/>
      </p:nvGrpSpPr>
      <p:grpSpPr>
        <a:xfrm>
          <a:off x="0" y="0"/>
          <a:ext cx="0" cy="0"/>
          <a:chOff x="0" y="0"/>
          <a:chExt cx="0" cy="0"/>
        </a:xfrm>
      </p:grpSpPr>
      <p:sp>
        <p:nvSpPr>
          <p:cNvPr id="94"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95" name="Textebene 1…"/>
          <p:cNvSpPr txBox="1"/>
          <p:nvPr>
            <p:ph type="body" sz="half" idx="1"/>
          </p:nvPr>
        </p:nvSpPr>
        <p:spPr>
          <a:xfrm>
            <a:off x="457200" y="1604519"/>
            <a:ext cx="8229241" cy="1896842"/>
          </a:xfrm>
          <a:prstGeom prst="rect">
            <a:avLst/>
          </a:prstGeom>
        </p:spPr>
        <p:txBody>
          <a:bodyPr/>
          <a:lstStyle/>
          <a:p>
            <a:pPr/>
            <a:r>
              <a:t>Textebene 1</a:t>
            </a:r>
          </a:p>
          <a:p>
            <a:pPr lvl="1"/>
            <a:r>
              <a:t>Textebene 2</a:t>
            </a:r>
          </a:p>
          <a:p>
            <a:pPr lvl="2"/>
            <a:r>
              <a:t>Textebene 3</a:t>
            </a:r>
          </a:p>
          <a:p>
            <a:pPr lvl="3"/>
            <a:r>
              <a:t>Textebene 4</a:t>
            </a:r>
          </a:p>
          <a:p>
            <a:pPr lvl="4"/>
            <a:r>
              <a:t>Textebene 5</a:t>
            </a:r>
          </a:p>
        </p:txBody>
      </p:sp>
      <p:sp>
        <p:nvSpPr>
          <p:cNvPr id="96"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4 Content">
    <p:spTree>
      <p:nvGrpSpPr>
        <p:cNvPr id="1" name=""/>
        <p:cNvGrpSpPr/>
        <p:nvPr/>
      </p:nvGrpSpPr>
      <p:grpSpPr>
        <a:xfrm>
          <a:off x="0" y="0"/>
          <a:ext cx="0" cy="0"/>
          <a:chOff x="0" y="0"/>
          <a:chExt cx="0" cy="0"/>
        </a:xfrm>
      </p:grpSpPr>
      <p:sp>
        <p:nvSpPr>
          <p:cNvPr id="103"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104" name="Textebene 1…"/>
          <p:cNvSpPr txBox="1"/>
          <p:nvPr>
            <p:ph type="body" sz="quarter" idx="1"/>
          </p:nvPr>
        </p:nvSpPr>
        <p:spPr>
          <a:xfrm>
            <a:off x="457200" y="1604519"/>
            <a:ext cx="4015800" cy="1896842"/>
          </a:xfrm>
          <a:prstGeom prst="rect">
            <a:avLst/>
          </a:prstGeom>
        </p:spPr>
        <p:txBody>
          <a:bodyPr/>
          <a:lstStyle/>
          <a:p>
            <a:pPr/>
            <a:r>
              <a:t>Textebene 1</a:t>
            </a:r>
          </a:p>
          <a:p>
            <a:pPr lvl="1"/>
            <a:r>
              <a:t>Textebene 2</a:t>
            </a:r>
          </a:p>
          <a:p>
            <a:pPr lvl="2"/>
            <a:r>
              <a:t>Textebene 3</a:t>
            </a:r>
          </a:p>
          <a:p>
            <a:pPr lvl="3"/>
            <a:r>
              <a:t>Textebene 4</a:t>
            </a:r>
          </a:p>
          <a:p>
            <a:pPr lvl="4"/>
            <a:r>
              <a:t>Textebene 5</a:t>
            </a:r>
          </a:p>
        </p:txBody>
      </p:sp>
      <p:sp>
        <p:nvSpPr>
          <p:cNvPr id="105"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6 Content">
    <p:spTree>
      <p:nvGrpSpPr>
        <p:cNvPr id="1" name=""/>
        <p:cNvGrpSpPr/>
        <p:nvPr/>
      </p:nvGrpSpPr>
      <p:grpSpPr>
        <a:xfrm>
          <a:off x="0" y="0"/>
          <a:ext cx="0" cy="0"/>
          <a:chOff x="0" y="0"/>
          <a:chExt cx="0" cy="0"/>
        </a:xfrm>
      </p:grpSpPr>
      <p:sp>
        <p:nvSpPr>
          <p:cNvPr id="112"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113" name="Textebene 1…"/>
          <p:cNvSpPr txBox="1"/>
          <p:nvPr>
            <p:ph type="body" sz="quarter" idx="1"/>
          </p:nvPr>
        </p:nvSpPr>
        <p:spPr>
          <a:xfrm>
            <a:off x="457200" y="1604519"/>
            <a:ext cx="2649601" cy="1896842"/>
          </a:xfrm>
          <a:prstGeom prst="rect">
            <a:avLst/>
          </a:prstGeom>
        </p:spPr>
        <p:txBody>
          <a:bodyPr/>
          <a:lstStyle/>
          <a:p>
            <a:pPr/>
            <a:r>
              <a:t>Textebene 1</a:t>
            </a:r>
          </a:p>
          <a:p>
            <a:pPr lvl="1"/>
            <a:r>
              <a:t>Textebene 2</a:t>
            </a:r>
          </a:p>
          <a:p>
            <a:pPr lvl="2"/>
            <a:r>
              <a:t>Textebene 3</a:t>
            </a:r>
          </a:p>
          <a:p>
            <a:pPr lvl="3"/>
            <a:r>
              <a:t>Textebene 4</a:t>
            </a:r>
          </a:p>
          <a:p>
            <a:pPr lvl="4"/>
            <a:r>
              <a:t>Textebene 5</a:t>
            </a:r>
          </a:p>
        </p:txBody>
      </p:sp>
      <p:sp>
        <p:nvSpPr>
          <p:cNvPr id="114"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Slide">
    <p:spTree>
      <p:nvGrpSpPr>
        <p:cNvPr id="1" name=""/>
        <p:cNvGrpSpPr/>
        <p:nvPr/>
      </p:nvGrpSpPr>
      <p:grpSpPr>
        <a:xfrm>
          <a:off x="0" y="0"/>
          <a:ext cx="0" cy="0"/>
          <a:chOff x="0" y="0"/>
          <a:chExt cx="0" cy="0"/>
        </a:xfrm>
      </p:grpSpPr>
      <p:sp>
        <p:nvSpPr>
          <p:cNvPr id="121"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122"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123"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p:spTree>
      <p:nvGrpSpPr>
        <p:cNvPr id="1" name=""/>
        <p:cNvGrpSpPr/>
        <p:nvPr/>
      </p:nvGrpSpPr>
      <p:grpSpPr>
        <a:xfrm>
          <a:off x="0" y="0"/>
          <a:ext cx="0" cy="0"/>
          <a:chOff x="0" y="0"/>
          <a:chExt cx="0" cy="0"/>
        </a:xfrm>
      </p:grpSpPr>
      <p:sp>
        <p:nvSpPr>
          <p:cNvPr id="130"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131"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132"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133"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
        <p:nvSpPr>
          <p:cNvPr id="134" name="Textebene 1…"/>
          <p:cNvSpPr txBox="1"/>
          <p:nvPr>
            <p:ph type="body" idx="1"/>
          </p:nvPr>
        </p:nvSpPr>
        <p:spPr>
          <a:xfrm>
            <a:off x="457200" y="1604519"/>
            <a:ext cx="8229241" cy="3977282"/>
          </a:xfrm>
          <a:prstGeom prst="rect">
            <a:avLst/>
          </a:prstGeom>
        </p:spPr>
        <p:txBody>
          <a:bodyPr anchor="ct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Content">
    <p:spTree>
      <p:nvGrpSpPr>
        <p:cNvPr id="1" name=""/>
        <p:cNvGrpSpPr/>
        <p:nvPr/>
      </p:nvGrpSpPr>
      <p:grpSpPr>
        <a:xfrm>
          <a:off x="0" y="0"/>
          <a:ext cx="0" cy="0"/>
          <a:chOff x="0" y="0"/>
          <a:chExt cx="0" cy="0"/>
        </a:xfrm>
      </p:grpSpPr>
      <p:sp>
        <p:nvSpPr>
          <p:cNvPr id="141"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142"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143"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144"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
        <p:nvSpPr>
          <p:cNvPr id="145" name="Textebene 1…"/>
          <p:cNvSpPr txBox="1"/>
          <p:nvPr>
            <p:ph type="body" idx="1"/>
          </p:nvPr>
        </p:nvSpPr>
        <p:spPr>
          <a:xfrm>
            <a:off x="457200" y="1604519"/>
            <a:ext cx="8229241" cy="3977282"/>
          </a:xfrm>
          <a:prstGeom prst="rect">
            <a:avLst/>
          </a:prstGeom>
        </p:spPr>
        <p:txBody>
          <a:bodyP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2 Content">
    <p:spTree>
      <p:nvGrpSpPr>
        <p:cNvPr id="1" name=""/>
        <p:cNvGrpSpPr/>
        <p:nvPr/>
      </p:nvGrpSpPr>
      <p:grpSpPr>
        <a:xfrm>
          <a:off x="0" y="0"/>
          <a:ext cx="0" cy="0"/>
          <a:chOff x="0" y="0"/>
          <a:chExt cx="0" cy="0"/>
        </a:xfrm>
      </p:grpSpPr>
      <p:sp>
        <p:nvSpPr>
          <p:cNvPr id="152"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153"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154"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155"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
        <p:nvSpPr>
          <p:cNvPr id="156" name="Textebene 1…"/>
          <p:cNvSpPr txBox="1"/>
          <p:nvPr>
            <p:ph type="body" sz="half" idx="1"/>
          </p:nvPr>
        </p:nvSpPr>
        <p:spPr>
          <a:xfrm>
            <a:off x="457200" y="1604519"/>
            <a:ext cx="4015800" cy="3977282"/>
          </a:xfrm>
          <a:prstGeom prst="rect">
            <a:avLst/>
          </a:prstGeom>
        </p:spPr>
        <p:txBody>
          <a:bodyP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sp>
        <p:nvSpPr>
          <p:cNvPr id="163"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164"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165"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166"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entered Text">
    <p:spTree>
      <p:nvGrpSpPr>
        <p:cNvPr id="1" name=""/>
        <p:cNvGrpSpPr/>
        <p:nvPr/>
      </p:nvGrpSpPr>
      <p:grpSpPr>
        <a:xfrm>
          <a:off x="0" y="0"/>
          <a:ext cx="0" cy="0"/>
          <a:chOff x="0" y="0"/>
          <a:chExt cx="0" cy="0"/>
        </a:xfrm>
      </p:grpSpPr>
      <p:sp>
        <p:nvSpPr>
          <p:cNvPr id="173"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174"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175"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176" name="Textebene 1…"/>
          <p:cNvSpPr txBox="1"/>
          <p:nvPr>
            <p:ph type="body" idx="1"/>
          </p:nvPr>
        </p:nvSpPr>
        <p:spPr>
          <a:xfrm>
            <a:off x="457200" y="273599"/>
            <a:ext cx="8229241" cy="5307841"/>
          </a:xfrm>
          <a:prstGeom prst="rect">
            <a:avLst/>
          </a:prstGeom>
        </p:spPr>
        <p:txBody>
          <a:bodyPr anchor="ct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2 Content and Content">
    <p:spTree>
      <p:nvGrpSpPr>
        <p:cNvPr id="1" name=""/>
        <p:cNvGrpSpPr/>
        <p:nvPr/>
      </p:nvGrpSpPr>
      <p:grpSpPr>
        <a:xfrm>
          <a:off x="0" y="0"/>
          <a:ext cx="0" cy="0"/>
          <a:chOff x="0" y="0"/>
          <a:chExt cx="0" cy="0"/>
        </a:xfrm>
      </p:grpSpPr>
      <p:sp>
        <p:nvSpPr>
          <p:cNvPr id="183"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184"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185"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186"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
        <p:nvSpPr>
          <p:cNvPr id="187" name="Textebene 1…"/>
          <p:cNvSpPr txBox="1"/>
          <p:nvPr>
            <p:ph type="body" sz="quarter" idx="1"/>
          </p:nvPr>
        </p:nvSpPr>
        <p:spPr>
          <a:xfrm>
            <a:off x="457200" y="1604519"/>
            <a:ext cx="4015800" cy="1896842"/>
          </a:xfrm>
          <a:prstGeom prst="rect">
            <a:avLst/>
          </a:prstGeom>
        </p:spPr>
        <p:txBody>
          <a:bodyP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21"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22" name="Textebene 1…"/>
          <p:cNvSpPr txBox="1"/>
          <p:nvPr>
            <p:ph type="body" idx="1"/>
          </p:nvPr>
        </p:nvSpPr>
        <p:spPr>
          <a:xfrm>
            <a:off x="457200" y="1604519"/>
            <a:ext cx="8229241" cy="3977282"/>
          </a:xfrm>
          <a:prstGeom prst="rect">
            <a:avLst/>
          </a:prstGeom>
        </p:spPr>
        <p:txBody>
          <a:bodyPr anchor="ctr"/>
          <a:lstStyle/>
          <a:p>
            <a:pPr/>
            <a:r>
              <a:t>Textebene 1</a:t>
            </a:r>
          </a:p>
          <a:p>
            <a:pPr lvl="1"/>
            <a:r>
              <a:t>Textebene 2</a:t>
            </a:r>
          </a:p>
          <a:p>
            <a:pPr lvl="2"/>
            <a:r>
              <a:t>Textebene 3</a:t>
            </a:r>
          </a:p>
          <a:p>
            <a:pPr lvl="3"/>
            <a:r>
              <a:t>Textebene 4</a:t>
            </a:r>
          </a:p>
          <a:p>
            <a:pPr lvl="4"/>
            <a:r>
              <a:t>Textebene 5</a:t>
            </a:r>
          </a:p>
        </p:txBody>
      </p:sp>
      <p:sp>
        <p:nvSpPr>
          <p:cNvPr id="23"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Content and 2 Content">
    <p:spTree>
      <p:nvGrpSpPr>
        <p:cNvPr id="1" name=""/>
        <p:cNvGrpSpPr/>
        <p:nvPr/>
      </p:nvGrpSpPr>
      <p:grpSpPr>
        <a:xfrm>
          <a:off x="0" y="0"/>
          <a:ext cx="0" cy="0"/>
          <a:chOff x="0" y="0"/>
          <a:chExt cx="0" cy="0"/>
        </a:xfrm>
      </p:grpSpPr>
      <p:sp>
        <p:nvSpPr>
          <p:cNvPr id="194"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195"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196"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197"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
        <p:nvSpPr>
          <p:cNvPr id="198" name="Textebene 1…"/>
          <p:cNvSpPr txBox="1"/>
          <p:nvPr>
            <p:ph type="body" sz="half" idx="1"/>
          </p:nvPr>
        </p:nvSpPr>
        <p:spPr>
          <a:xfrm>
            <a:off x="457200" y="1604519"/>
            <a:ext cx="4015800" cy="3977282"/>
          </a:xfrm>
          <a:prstGeom prst="rect">
            <a:avLst/>
          </a:prstGeom>
        </p:spPr>
        <p:txBody>
          <a:bodyP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2 Content over Content">
    <p:spTree>
      <p:nvGrpSpPr>
        <p:cNvPr id="1" name=""/>
        <p:cNvGrpSpPr/>
        <p:nvPr/>
      </p:nvGrpSpPr>
      <p:grpSpPr>
        <a:xfrm>
          <a:off x="0" y="0"/>
          <a:ext cx="0" cy="0"/>
          <a:chOff x="0" y="0"/>
          <a:chExt cx="0" cy="0"/>
        </a:xfrm>
      </p:grpSpPr>
      <p:sp>
        <p:nvSpPr>
          <p:cNvPr id="205"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206"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207"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208"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
        <p:nvSpPr>
          <p:cNvPr id="209" name="Textebene 1…"/>
          <p:cNvSpPr txBox="1"/>
          <p:nvPr>
            <p:ph type="body" sz="quarter" idx="1"/>
          </p:nvPr>
        </p:nvSpPr>
        <p:spPr>
          <a:xfrm>
            <a:off x="457200" y="1604519"/>
            <a:ext cx="4015800" cy="1896842"/>
          </a:xfrm>
          <a:prstGeom prst="rect">
            <a:avLst/>
          </a:prstGeom>
        </p:spPr>
        <p:txBody>
          <a:bodyP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Content over Content">
    <p:spTree>
      <p:nvGrpSpPr>
        <p:cNvPr id="1" name=""/>
        <p:cNvGrpSpPr/>
        <p:nvPr/>
      </p:nvGrpSpPr>
      <p:grpSpPr>
        <a:xfrm>
          <a:off x="0" y="0"/>
          <a:ext cx="0" cy="0"/>
          <a:chOff x="0" y="0"/>
          <a:chExt cx="0" cy="0"/>
        </a:xfrm>
      </p:grpSpPr>
      <p:sp>
        <p:nvSpPr>
          <p:cNvPr id="216"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217"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218"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219"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
        <p:nvSpPr>
          <p:cNvPr id="220" name="Textebene 1…"/>
          <p:cNvSpPr txBox="1"/>
          <p:nvPr>
            <p:ph type="body" sz="half" idx="1"/>
          </p:nvPr>
        </p:nvSpPr>
        <p:spPr>
          <a:xfrm>
            <a:off x="457200" y="1604519"/>
            <a:ext cx="8229241" cy="1896842"/>
          </a:xfrm>
          <a:prstGeom prst="rect">
            <a:avLst/>
          </a:prstGeom>
        </p:spPr>
        <p:txBody>
          <a:bodyP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4 Content">
    <p:spTree>
      <p:nvGrpSpPr>
        <p:cNvPr id="1" name=""/>
        <p:cNvGrpSpPr/>
        <p:nvPr/>
      </p:nvGrpSpPr>
      <p:grpSpPr>
        <a:xfrm>
          <a:off x="0" y="0"/>
          <a:ext cx="0" cy="0"/>
          <a:chOff x="0" y="0"/>
          <a:chExt cx="0" cy="0"/>
        </a:xfrm>
      </p:grpSpPr>
      <p:sp>
        <p:nvSpPr>
          <p:cNvPr id="227"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228"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229"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230"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
        <p:nvSpPr>
          <p:cNvPr id="231" name="Textebene 1…"/>
          <p:cNvSpPr txBox="1"/>
          <p:nvPr>
            <p:ph type="body" sz="quarter" idx="1"/>
          </p:nvPr>
        </p:nvSpPr>
        <p:spPr>
          <a:xfrm>
            <a:off x="457200" y="1604519"/>
            <a:ext cx="4015800" cy="1896842"/>
          </a:xfrm>
          <a:prstGeom prst="rect">
            <a:avLst/>
          </a:prstGeom>
        </p:spPr>
        <p:txBody>
          <a:bodyP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6 Content">
    <p:spTree>
      <p:nvGrpSpPr>
        <p:cNvPr id="1" name=""/>
        <p:cNvGrpSpPr/>
        <p:nvPr/>
      </p:nvGrpSpPr>
      <p:grpSpPr>
        <a:xfrm>
          <a:off x="0" y="0"/>
          <a:ext cx="0" cy="0"/>
          <a:chOff x="0" y="0"/>
          <a:chExt cx="0" cy="0"/>
        </a:xfrm>
      </p:grpSpPr>
      <p:sp>
        <p:nvSpPr>
          <p:cNvPr id="238" name="Rechteck 8"/>
          <p:cNvSpPr/>
          <p:nvPr/>
        </p:nvSpPr>
        <p:spPr>
          <a:xfrm>
            <a:off x="0" y="1090440"/>
            <a:ext cx="9143280" cy="5039281"/>
          </a:xfrm>
          <a:prstGeom prst="rect">
            <a:avLst/>
          </a:prstGeom>
          <a:solidFill>
            <a:srgbClr val="DCDCDC"/>
          </a:solidFill>
          <a:ln w="12700">
            <a:miter lim="400000"/>
          </a:ln>
        </p:spPr>
        <p:txBody>
          <a:bodyPr lIns="45719" rIns="45719"/>
          <a:lstStyle/>
          <a:p>
            <a:pPr/>
          </a:p>
        </p:txBody>
      </p:sp>
      <p:pic>
        <p:nvPicPr>
          <p:cNvPr id="239" name="Bild 14" descr="Bild 14"/>
          <p:cNvPicPr>
            <a:picLocks noChangeAspect="1"/>
          </p:cNvPicPr>
          <p:nvPr/>
        </p:nvPicPr>
        <p:blipFill>
          <a:blip r:embed="rId2">
            <a:extLst/>
          </a:blip>
          <a:stretch>
            <a:fillRect/>
          </a:stretch>
        </p:blipFill>
        <p:spPr>
          <a:xfrm>
            <a:off x="7873559" y="6257159"/>
            <a:ext cx="1061281" cy="389521"/>
          </a:xfrm>
          <a:prstGeom prst="rect">
            <a:avLst/>
          </a:prstGeom>
          <a:ln w="12700">
            <a:miter lim="400000"/>
          </a:ln>
        </p:spPr>
      </p:pic>
      <p:sp>
        <p:nvSpPr>
          <p:cNvPr id="240" name="Foliennummer"/>
          <p:cNvSpPr txBox="1"/>
          <p:nvPr>
            <p:ph type="sldNum" sz="quarter" idx="2"/>
          </p:nvPr>
        </p:nvSpPr>
        <p:spPr>
          <a:xfrm>
            <a:off x="241200" y="6471360"/>
            <a:ext cx="266973" cy="259222"/>
          </a:xfrm>
          <a:prstGeom prst="rect">
            <a:avLst/>
          </a:prstGeom>
        </p:spPr>
        <p:txBody>
          <a:bodyPr lIns="0" tIns="0" rIns="0" bIns="0" anchor="t"/>
          <a:lstStyle>
            <a:lvl1pPr algn="l">
              <a:defRPr sz="1800"/>
            </a:lvl1pPr>
          </a:lstStyle>
          <a:p>
            <a:pPr/>
            <a:fld id="{86CB4B4D-7CA3-9044-876B-883B54F8677D}" type="slidenum"/>
          </a:p>
        </p:txBody>
      </p:sp>
      <p:sp>
        <p:nvSpPr>
          <p:cNvPr id="241" name="Titeltext"/>
          <p:cNvSpPr txBox="1"/>
          <p:nvPr>
            <p:ph type="title"/>
          </p:nvPr>
        </p:nvSpPr>
        <p:spPr>
          <a:xfrm>
            <a:off x="457200" y="273599"/>
            <a:ext cx="8229241" cy="1144801"/>
          </a:xfrm>
          <a:prstGeom prst="rect">
            <a:avLst/>
          </a:prstGeom>
        </p:spPr>
        <p:txBody>
          <a:bodyPr>
            <a:normAutofit fontScale="100000" lnSpcReduction="0"/>
          </a:bodyPr>
          <a:lstStyle>
            <a:lvl1pPr>
              <a:lnSpc>
                <a:spcPct val="90000"/>
              </a:lnSpc>
              <a:defRPr b="0" sz="4400">
                <a:solidFill>
                  <a:srgbClr val="000000"/>
                </a:solidFill>
              </a:defRPr>
            </a:lvl1pPr>
          </a:lstStyle>
          <a:p>
            <a:pPr/>
            <a:r>
              <a:t>Titeltext</a:t>
            </a:r>
          </a:p>
        </p:txBody>
      </p:sp>
      <p:sp>
        <p:nvSpPr>
          <p:cNvPr id="242" name="Textebene 1…"/>
          <p:cNvSpPr txBox="1"/>
          <p:nvPr>
            <p:ph type="body" sz="quarter" idx="1"/>
          </p:nvPr>
        </p:nvSpPr>
        <p:spPr>
          <a:xfrm>
            <a:off x="457200" y="1604519"/>
            <a:ext cx="2649601" cy="1896842"/>
          </a:xfrm>
          <a:prstGeom prst="rect">
            <a:avLst/>
          </a:prstGeom>
        </p:spPr>
        <p:txBody>
          <a:bodyPr/>
          <a:lstStyle>
            <a:lvl1pPr marL="228600" indent="-228600">
              <a:lnSpc>
                <a:spcPct val="90000"/>
              </a:lnSpc>
              <a:buClrTx/>
              <a:buSzPct val="100000"/>
              <a:buFont typeface="Arial"/>
              <a:buChar char="▪"/>
              <a:defRPr sz="2800"/>
            </a:lvl1pPr>
            <a:lvl2pPr marL="723900" indent="-266700">
              <a:lnSpc>
                <a:spcPct val="90000"/>
              </a:lnSpc>
              <a:buClrTx/>
              <a:buFont typeface="Arial"/>
              <a:defRPr sz="2800"/>
            </a:lvl2pPr>
            <a:lvl3pPr marL="1234439" indent="-320039">
              <a:lnSpc>
                <a:spcPct val="90000"/>
              </a:lnSpc>
              <a:buClrTx/>
              <a:buFont typeface="Arial"/>
              <a:defRPr sz="2800"/>
            </a:lvl3pPr>
            <a:lvl4pPr marL="1727200" indent="-355600">
              <a:lnSpc>
                <a:spcPct val="90000"/>
              </a:lnSpc>
              <a:buClrTx/>
              <a:buFont typeface="Arial"/>
              <a:defRPr sz="2800"/>
            </a:lvl4pPr>
            <a:lvl5pPr marL="2184400" indent="-355600">
              <a:lnSpc>
                <a:spcPct val="90000"/>
              </a:lnSpc>
              <a:buClrTx/>
              <a:buFont typeface="Arial"/>
              <a:defRPr sz="2800"/>
            </a:lvl5pPr>
          </a:lstStyle>
          <a:p>
            <a:pPr/>
            <a:r>
              <a:t>Textebene 1</a:t>
            </a:r>
          </a:p>
          <a:p>
            <a:pPr lvl="1"/>
            <a:r>
              <a:t>Textebene 2</a:t>
            </a:r>
          </a:p>
          <a:p>
            <a:pPr lvl="2"/>
            <a:r>
              <a:t>Textebene 3</a:t>
            </a:r>
          </a:p>
          <a:p>
            <a:pPr lvl="3"/>
            <a:r>
              <a:t>Textebene 4</a:t>
            </a:r>
          </a:p>
          <a:p>
            <a:pPr lvl="4"/>
            <a:r>
              <a:t>Textebene 5</a:t>
            </a:r>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Content">
    <p:spTree>
      <p:nvGrpSpPr>
        <p:cNvPr id="1" name=""/>
        <p:cNvGrpSpPr/>
        <p:nvPr/>
      </p:nvGrpSpPr>
      <p:grpSpPr>
        <a:xfrm>
          <a:off x="0" y="0"/>
          <a:ext cx="0" cy="0"/>
          <a:chOff x="0" y="0"/>
          <a:chExt cx="0" cy="0"/>
        </a:xfrm>
      </p:grpSpPr>
      <p:pic>
        <p:nvPicPr>
          <p:cNvPr id="30" name="Bild 8" descr="Bild 8"/>
          <p:cNvPicPr>
            <a:picLocks noChangeAspect="1"/>
          </p:cNvPicPr>
          <p:nvPr/>
        </p:nvPicPr>
        <p:blipFill>
          <a:blip r:embed="rId2">
            <a:extLst/>
          </a:blip>
          <a:stretch>
            <a:fillRect/>
          </a:stretch>
        </p:blipFill>
        <p:spPr>
          <a:xfrm>
            <a:off x="250920" y="6317279"/>
            <a:ext cx="1269000" cy="278281"/>
          </a:xfrm>
          <a:prstGeom prst="rect">
            <a:avLst/>
          </a:prstGeom>
          <a:ln w="12700">
            <a:miter lim="400000"/>
          </a:ln>
        </p:spPr>
      </p:pic>
      <p:pic>
        <p:nvPicPr>
          <p:cNvPr id="31" name="Bild 9" descr="Bild 9"/>
          <p:cNvPicPr>
            <a:picLocks noChangeAspect="1"/>
          </p:cNvPicPr>
          <p:nvPr/>
        </p:nvPicPr>
        <p:blipFill>
          <a:blip r:embed="rId3">
            <a:extLst/>
          </a:blip>
          <a:stretch>
            <a:fillRect/>
          </a:stretch>
        </p:blipFill>
        <p:spPr>
          <a:xfrm>
            <a:off x="6997320" y="5964120"/>
            <a:ext cx="1965601" cy="721441"/>
          </a:xfrm>
          <a:prstGeom prst="rect">
            <a:avLst/>
          </a:prstGeom>
          <a:ln w="12700">
            <a:miter lim="400000"/>
          </a:ln>
        </p:spPr>
      </p:pic>
      <p:sp>
        <p:nvSpPr>
          <p:cNvPr id="32" name="Titel 6"/>
          <p:cNvSpPr/>
          <p:nvPr/>
        </p:nvSpPr>
        <p:spPr>
          <a:xfrm>
            <a:off x="250920" y="185760"/>
            <a:ext cx="8638200" cy="335881"/>
          </a:xfrm>
          <a:prstGeom prst="rect">
            <a:avLst/>
          </a:prstGeom>
          <a:ln w="3175">
            <a:solidFill>
              <a:srgbClr val="000000">
                <a:alpha val="0"/>
              </a:srgbClr>
            </a:solidFill>
          </a:ln>
        </p:spPr>
        <p:txBody>
          <a:bodyPr lIns="45719" rIns="45719"/>
          <a:lstStyle/>
          <a:p>
            <a:pPr/>
          </a:p>
        </p:txBody>
      </p:sp>
      <p:sp>
        <p:nvSpPr>
          <p:cNvPr id="33"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34" name="Textebene 1…"/>
          <p:cNvSpPr txBox="1"/>
          <p:nvPr>
            <p:ph type="body" idx="1"/>
          </p:nvPr>
        </p:nvSpPr>
        <p:spPr>
          <a:xfrm>
            <a:off x="457200" y="1604519"/>
            <a:ext cx="8229241" cy="3977282"/>
          </a:xfrm>
          <a:prstGeom prst="rect">
            <a:avLst/>
          </a:prstGeom>
        </p:spPr>
        <p:txBody>
          <a:bodyPr/>
          <a:lstStyle/>
          <a:p>
            <a:pPr/>
            <a:r>
              <a:t>Textebene 1</a:t>
            </a:r>
          </a:p>
          <a:p>
            <a:pPr lvl="1"/>
            <a:r>
              <a:t>Textebene 2</a:t>
            </a:r>
          </a:p>
          <a:p>
            <a:pPr lvl="2"/>
            <a:r>
              <a:t>Textebene 3</a:t>
            </a:r>
          </a:p>
          <a:p>
            <a:pPr lvl="3"/>
            <a:r>
              <a:t>Textebene 4</a:t>
            </a:r>
          </a:p>
          <a:p>
            <a:pPr lvl="4"/>
            <a:r>
              <a:t>Textebene 5</a:t>
            </a:r>
          </a:p>
        </p:txBody>
      </p:sp>
      <p:sp>
        <p:nvSpPr>
          <p:cNvPr id="35"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2 Content">
    <p:spTree>
      <p:nvGrpSpPr>
        <p:cNvPr id="1" name=""/>
        <p:cNvGrpSpPr/>
        <p:nvPr/>
      </p:nvGrpSpPr>
      <p:grpSpPr>
        <a:xfrm>
          <a:off x="0" y="0"/>
          <a:ext cx="0" cy="0"/>
          <a:chOff x="0" y="0"/>
          <a:chExt cx="0" cy="0"/>
        </a:xfrm>
      </p:grpSpPr>
      <p:sp>
        <p:nvSpPr>
          <p:cNvPr id="42"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43" name="Textebene 1…"/>
          <p:cNvSpPr txBox="1"/>
          <p:nvPr>
            <p:ph type="body" sz="half" idx="1"/>
          </p:nvPr>
        </p:nvSpPr>
        <p:spPr>
          <a:xfrm>
            <a:off x="457200" y="1604519"/>
            <a:ext cx="4015800" cy="3977282"/>
          </a:xfrm>
          <a:prstGeom prst="rect">
            <a:avLst/>
          </a:prstGeom>
        </p:spPr>
        <p:txBody>
          <a:bodyPr/>
          <a:lstStyle/>
          <a:p>
            <a:pPr/>
            <a:r>
              <a:t>Textebene 1</a:t>
            </a:r>
          </a:p>
          <a:p>
            <a:pPr lvl="1"/>
            <a:r>
              <a:t>Textebene 2</a:t>
            </a:r>
          </a:p>
          <a:p>
            <a:pPr lvl="2"/>
            <a:r>
              <a:t>Textebene 3</a:t>
            </a:r>
          </a:p>
          <a:p>
            <a:pPr lvl="3"/>
            <a:r>
              <a:t>Textebene 4</a:t>
            </a:r>
          </a:p>
          <a:p>
            <a:pPr lvl="4"/>
            <a:r>
              <a:t>Textebene 5</a:t>
            </a:r>
          </a:p>
        </p:txBody>
      </p:sp>
      <p:sp>
        <p:nvSpPr>
          <p:cNvPr id="44"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1"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52"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entered Text">
    <p:spTree>
      <p:nvGrpSpPr>
        <p:cNvPr id="1" name=""/>
        <p:cNvGrpSpPr/>
        <p:nvPr/>
      </p:nvGrpSpPr>
      <p:grpSpPr>
        <a:xfrm>
          <a:off x="0" y="0"/>
          <a:ext cx="0" cy="0"/>
          <a:chOff x="0" y="0"/>
          <a:chExt cx="0" cy="0"/>
        </a:xfrm>
      </p:grpSpPr>
      <p:sp>
        <p:nvSpPr>
          <p:cNvPr id="59" name="Textebene 1…"/>
          <p:cNvSpPr txBox="1"/>
          <p:nvPr>
            <p:ph type="body" idx="1"/>
          </p:nvPr>
        </p:nvSpPr>
        <p:spPr>
          <a:xfrm>
            <a:off x="457200" y="273599"/>
            <a:ext cx="8229241" cy="5307841"/>
          </a:xfrm>
          <a:prstGeom prst="rect">
            <a:avLst/>
          </a:prstGeom>
        </p:spPr>
        <p:txBody>
          <a:bodyPr anchor="ctr"/>
          <a:lstStyle/>
          <a:p>
            <a:pPr/>
            <a:r>
              <a:t>Textebene 1</a:t>
            </a:r>
          </a:p>
          <a:p>
            <a:pPr lvl="1"/>
            <a:r>
              <a:t>Textebene 2</a:t>
            </a:r>
          </a:p>
          <a:p>
            <a:pPr lvl="2"/>
            <a:r>
              <a:t>Textebene 3</a:t>
            </a:r>
          </a:p>
          <a:p>
            <a:pPr lvl="3"/>
            <a:r>
              <a:t>Textebene 4</a:t>
            </a:r>
          </a:p>
          <a:p>
            <a:pPr lvl="4"/>
            <a:r>
              <a:t>Textebene 5</a:t>
            </a:r>
          </a:p>
        </p:txBody>
      </p:sp>
      <p:sp>
        <p:nvSpPr>
          <p:cNvPr id="60"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2 Content and Content">
    <p:spTree>
      <p:nvGrpSpPr>
        <p:cNvPr id="1" name=""/>
        <p:cNvGrpSpPr/>
        <p:nvPr/>
      </p:nvGrpSpPr>
      <p:grpSpPr>
        <a:xfrm>
          <a:off x="0" y="0"/>
          <a:ext cx="0" cy="0"/>
          <a:chOff x="0" y="0"/>
          <a:chExt cx="0" cy="0"/>
        </a:xfrm>
      </p:grpSpPr>
      <p:sp>
        <p:nvSpPr>
          <p:cNvPr id="67"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68" name="Textebene 1…"/>
          <p:cNvSpPr txBox="1"/>
          <p:nvPr>
            <p:ph type="body" sz="quarter" idx="1"/>
          </p:nvPr>
        </p:nvSpPr>
        <p:spPr>
          <a:xfrm>
            <a:off x="457200" y="1604519"/>
            <a:ext cx="4015800" cy="1896842"/>
          </a:xfrm>
          <a:prstGeom prst="rect">
            <a:avLst/>
          </a:prstGeom>
        </p:spPr>
        <p:txBody>
          <a:bodyPr/>
          <a:lstStyle/>
          <a:p>
            <a:pPr/>
            <a:r>
              <a:t>Textebene 1</a:t>
            </a:r>
          </a:p>
          <a:p>
            <a:pPr lvl="1"/>
            <a:r>
              <a:t>Textebene 2</a:t>
            </a:r>
          </a:p>
          <a:p>
            <a:pPr lvl="2"/>
            <a:r>
              <a:t>Textebene 3</a:t>
            </a:r>
          </a:p>
          <a:p>
            <a:pPr lvl="3"/>
            <a:r>
              <a:t>Textebene 4</a:t>
            </a:r>
          </a:p>
          <a:p>
            <a:pPr lvl="4"/>
            <a:r>
              <a:t>Textebene 5</a:t>
            </a:r>
          </a:p>
        </p:txBody>
      </p:sp>
      <p:sp>
        <p:nvSpPr>
          <p:cNvPr id="69"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Content and 2 Content">
    <p:spTree>
      <p:nvGrpSpPr>
        <p:cNvPr id="1" name=""/>
        <p:cNvGrpSpPr/>
        <p:nvPr/>
      </p:nvGrpSpPr>
      <p:grpSpPr>
        <a:xfrm>
          <a:off x="0" y="0"/>
          <a:ext cx="0" cy="0"/>
          <a:chOff x="0" y="0"/>
          <a:chExt cx="0" cy="0"/>
        </a:xfrm>
      </p:grpSpPr>
      <p:sp>
        <p:nvSpPr>
          <p:cNvPr id="76"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77" name="Textebene 1…"/>
          <p:cNvSpPr txBox="1"/>
          <p:nvPr>
            <p:ph type="body" sz="half" idx="1"/>
          </p:nvPr>
        </p:nvSpPr>
        <p:spPr>
          <a:xfrm>
            <a:off x="457200" y="1604519"/>
            <a:ext cx="4015800" cy="3977282"/>
          </a:xfrm>
          <a:prstGeom prst="rect">
            <a:avLst/>
          </a:prstGeom>
        </p:spPr>
        <p:txBody>
          <a:bodyPr/>
          <a:lstStyle/>
          <a:p>
            <a:pPr/>
            <a:r>
              <a:t>Textebene 1</a:t>
            </a:r>
          </a:p>
          <a:p>
            <a:pPr lvl="1"/>
            <a:r>
              <a:t>Textebene 2</a:t>
            </a:r>
          </a:p>
          <a:p>
            <a:pPr lvl="2"/>
            <a:r>
              <a:t>Textebene 3</a:t>
            </a:r>
          </a:p>
          <a:p>
            <a:pPr lvl="3"/>
            <a:r>
              <a:t>Textebene 4</a:t>
            </a:r>
          </a:p>
          <a:p>
            <a:pPr lvl="4"/>
            <a:r>
              <a:t>Textebene 5</a:t>
            </a:r>
          </a:p>
        </p:txBody>
      </p:sp>
      <p:sp>
        <p:nvSpPr>
          <p:cNvPr id="78"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2 Content over Content">
    <p:spTree>
      <p:nvGrpSpPr>
        <p:cNvPr id="1" name=""/>
        <p:cNvGrpSpPr/>
        <p:nvPr/>
      </p:nvGrpSpPr>
      <p:grpSpPr>
        <a:xfrm>
          <a:off x="0" y="0"/>
          <a:ext cx="0" cy="0"/>
          <a:chOff x="0" y="0"/>
          <a:chExt cx="0" cy="0"/>
        </a:xfrm>
      </p:grpSpPr>
      <p:sp>
        <p:nvSpPr>
          <p:cNvPr id="85" name="Titeltext"/>
          <p:cNvSpPr txBox="1"/>
          <p:nvPr>
            <p:ph type="title"/>
          </p:nvPr>
        </p:nvSpPr>
        <p:spPr>
          <a:xfrm>
            <a:off x="457200" y="273599"/>
            <a:ext cx="8229241" cy="1144801"/>
          </a:xfrm>
          <a:prstGeom prst="rect">
            <a:avLst/>
          </a:prstGeom>
        </p:spPr>
        <p:txBody>
          <a:bodyPr>
            <a:normAutofit fontScale="100000" lnSpcReduction="0"/>
          </a:bodyPr>
          <a:lstStyle/>
          <a:p>
            <a:pPr/>
            <a:r>
              <a:t>Titeltext</a:t>
            </a:r>
          </a:p>
        </p:txBody>
      </p:sp>
      <p:sp>
        <p:nvSpPr>
          <p:cNvPr id="86" name="Textebene 1…"/>
          <p:cNvSpPr txBox="1"/>
          <p:nvPr>
            <p:ph type="body" sz="quarter" idx="1"/>
          </p:nvPr>
        </p:nvSpPr>
        <p:spPr>
          <a:xfrm>
            <a:off x="457200" y="1604519"/>
            <a:ext cx="4015800" cy="1896842"/>
          </a:xfrm>
          <a:prstGeom prst="rect">
            <a:avLst/>
          </a:prstGeom>
        </p:spPr>
        <p:txBody>
          <a:bodyPr/>
          <a:lstStyle/>
          <a:p>
            <a:pPr/>
            <a:r>
              <a:t>Textebene 1</a:t>
            </a:r>
          </a:p>
          <a:p>
            <a:pPr lvl="1"/>
            <a:r>
              <a:t>Textebene 2</a:t>
            </a:r>
          </a:p>
          <a:p>
            <a:pPr lvl="2"/>
            <a:r>
              <a:t>Textebene 3</a:t>
            </a:r>
          </a:p>
          <a:p>
            <a:pPr lvl="3"/>
            <a:r>
              <a:t>Textebene 4</a:t>
            </a:r>
          </a:p>
          <a:p>
            <a:pPr lvl="4"/>
            <a:r>
              <a:t>Textebene 5</a:t>
            </a:r>
          </a:p>
        </p:txBody>
      </p:sp>
      <p:sp>
        <p:nvSpPr>
          <p:cNvPr id="87" name="Foliennumm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 Id="rId19" Type="http://schemas.openxmlformats.org/officeDocument/2006/relationships/slideLayout" Target="../slideLayouts/slideLayout16.xml"/><Relationship Id="rId20" Type="http://schemas.openxmlformats.org/officeDocument/2006/relationships/slideLayout" Target="../slideLayouts/slideLayout17.xml"/><Relationship Id="rId21" Type="http://schemas.openxmlformats.org/officeDocument/2006/relationships/slideLayout" Target="../slideLayouts/slideLayout18.xml"/><Relationship Id="rId22" Type="http://schemas.openxmlformats.org/officeDocument/2006/relationships/slideLayout" Target="../slideLayouts/slideLayout19.xml"/><Relationship Id="rId23" Type="http://schemas.openxmlformats.org/officeDocument/2006/relationships/slideLayout" Target="../slideLayouts/slideLayout20.xml"/><Relationship Id="rId24" Type="http://schemas.openxmlformats.org/officeDocument/2006/relationships/slideLayout" Target="../slideLayouts/slideLayout21.xml"/><Relationship Id="rId25" Type="http://schemas.openxmlformats.org/officeDocument/2006/relationships/slideLayout" Target="../slideLayouts/slideLayout22.xml"/><Relationship Id="rId26" Type="http://schemas.openxmlformats.org/officeDocument/2006/relationships/slideLayout" Target="../slideLayouts/slideLayout23.xml"/><Relationship Id="rId27"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pic>
        <p:nvPicPr>
          <p:cNvPr id="2" name="Bild 8" descr="Bild 8"/>
          <p:cNvPicPr>
            <a:picLocks noChangeAspect="1"/>
          </p:cNvPicPr>
          <p:nvPr/>
        </p:nvPicPr>
        <p:blipFill>
          <a:blip r:embed="rId2">
            <a:extLst/>
          </a:blip>
          <a:stretch>
            <a:fillRect/>
          </a:stretch>
        </p:blipFill>
        <p:spPr>
          <a:xfrm>
            <a:off x="250920" y="6317279"/>
            <a:ext cx="1269000" cy="278281"/>
          </a:xfrm>
          <a:prstGeom prst="rect">
            <a:avLst/>
          </a:prstGeom>
          <a:ln w="12700">
            <a:miter lim="400000"/>
          </a:ln>
        </p:spPr>
      </p:pic>
      <p:pic>
        <p:nvPicPr>
          <p:cNvPr id="3" name="Bild 9" descr="Bild 9"/>
          <p:cNvPicPr>
            <a:picLocks noChangeAspect="1"/>
          </p:cNvPicPr>
          <p:nvPr/>
        </p:nvPicPr>
        <p:blipFill>
          <a:blip r:embed="rId3">
            <a:extLst/>
          </a:blip>
          <a:stretch>
            <a:fillRect/>
          </a:stretch>
        </p:blipFill>
        <p:spPr>
          <a:xfrm>
            <a:off x="6997320" y="5964120"/>
            <a:ext cx="1965601" cy="721441"/>
          </a:xfrm>
          <a:prstGeom prst="rect">
            <a:avLst/>
          </a:prstGeom>
          <a:ln w="12700">
            <a:miter lim="400000"/>
          </a:ln>
        </p:spPr>
      </p:pic>
      <p:sp>
        <p:nvSpPr>
          <p:cNvPr id="4" name="Titel 6"/>
          <p:cNvSpPr/>
          <p:nvPr/>
        </p:nvSpPr>
        <p:spPr>
          <a:xfrm>
            <a:off x="250920" y="185760"/>
            <a:ext cx="8638200" cy="335881"/>
          </a:xfrm>
          <a:prstGeom prst="rect">
            <a:avLst/>
          </a:prstGeom>
          <a:ln w="3175">
            <a:solidFill>
              <a:srgbClr val="000000">
                <a:alpha val="0"/>
              </a:srgbClr>
            </a:solidFill>
          </a:ln>
        </p:spPr>
        <p:txBody>
          <a:bodyPr lIns="45719" rIns="45719"/>
          <a:lstStyle/>
          <a:p>
            <a:pPr/>
          </a:p>
        </p:txBody>
      </p:sp>
      <p:sp>
        <p:nvSpPr>
          <p:cNvPr id="5" name="Titel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a:r>
              <a:t>Titeltext</a:t>
            </a:r>
          </a:p>
        </p:txBody>
      </p:sp>
      <p:sp>
        <p:nvSpPr>
          <p:cNvPr id="6" name="Textebene 1…"/>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r>
              <a:t>Textebene 1</a:t>
            </a:r>
          </a:p>
          <a:p>
            <a:pPr lvl="1"/>
            <a:r>
              <a:t>Textebene 2</a:t>
            </a:r>
          </a:p>
          <a:p>
            <a:pPr lvl="2"/>
            <a:r>
              <a:t>Textebene 3</a:t>
            </a:r>
          </a:p>
          <a:p>
            <a:pPr lvl="3"/>
            <a:r>
              <a:t>Textebene 4</a:t>
            </a:r>
          </a:p>
          <a:p>
            <a:pPr lvl="4"/>
            <a:r>
              <a:t>Textebene 5</a:t>
            </a:r>
          </a:p>
        </p:txBody>
      </p:sp>
      <p:sp>
        <p:nvSpPr>
          <p:cNvPr id="7" name="Foliennummer"/>
          <p:cNvSpPr txBox="1"/>
          <p:nvPr>
            <p:ph type="sldNum" sz="quarter" idx="2"/>
          </p:nvPr>
        </p:nvSpPr>
        <p:spPr>
          <a:xfrm>
            <a:off x="4419600" y="6172200"/>
            <a:ext cx="2133600" cy="368301"/>
          </a:xfrm>
          <a:prstGeom prst="rect">
            <a:avLst/>
          </a:prstGeom>
          <a:ln w="12700">
            <a:miter lim="400000"/>
          </a:ln>
        </p:spPr>
        <p:txBody>
          <a:bodyPr wrap="none" lIns="45719" rIns="45719" anchor="ctr">
            <a:spAutoFit/>
          </a:bodyPr>
          <a:lstStyle>
            <a:lvl1pPr algn="r">
              <a:defRPr sz="1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 id="2147483667" r:id="rId22"/>
    <p:sldLayoutId id="2147483668" r:id="rId23"/>
    <p:sldLayoutId id="2147483669" r:id="rId24"/>
    <p:sldLayoutId id="2147483670" r:id="rId25"/>
    <p:sldLayoutId id="2147483671" r:id="rId26"/>
    <p:sldLayoutId id="2147483672" r:id="rId27"/>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1" baseline="0" cap="none" i="0" spc="0" strike="noStrike" sz="2400" u="none">
          <a:solidFill>
            <a:srgbClr val="005EAD"/>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b="1" baseline="0" cap="none" i="0" spc="0" strike="noStrike" sz="2400" u="none">
          <a:solidFill>
            <a:srgbClr val="005EAD"/>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b="1" baseline="0" cap="none" i="0" spc="0" strike="noStrike" sz="2400" u="none">
          <a:solidFill>
            <a:srgbClr val="005EAD"/>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b="1" baseline="0" cap="none" i="0" spc="0" strike="noStrike" sz="2400" u="none">
          <a:solidFill>
            <a:srgbClr val="005EAD"/>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b="1" baseline="0" cap="none" i="0" spc="0" strike="noStrike" sz="2400" u="none">
          <a:solidFill>
            <a:srgbClr val="005EAD"/>
          </a:solidFill>
          <a:uFillTx/>
          <a:latin typeface="+mn-lt"/>
          <a:ea typeface="+mn-ea"/>
          <a:cs typeface="+mn-cs"/>
          <a:sym typeface="Arial"/>
        </a:defRPr>
      </a:lvl5pPr>
      <a:lvl6pPr marL="0" marR="0" indent="0" algn="l" defTabSz="914400" rtl="0" latinLnBrk="0">
        <a:lnSpc>
          <a:spcPct val="100000"/>
        </a:lnSpc>
        <a:spcBef>
          <a:spcPts val="0"/>
        </a:spcBef>
        <a:spcAft>
          <a:spcPts val="0"/>
        </a:spcAft>
        <a:buClrTx/>
        <a:buSzTx/>
        <a:buFontTx/>
        <a:buNone/>
        <a:tabLst/>
        <a:defRPr b="1" baseline="0" cap="none" i="0" spc="0" strike="noStrike" sz="2400" u="none">
          <a:solidFill>
            <a:srgbClr val="005EAD"/>
          </a:solidFill>
          <a:uFillTx/>
          <a:latin typeface="+mn-lt"/>
          <a:ea typeface="+mn-ea"/>
          <a:cs typeface="+mn-cs"/>
          <a:sym typeface="Arial"/>
        </a:defRPr>
      </a:lvl6pPr>
      <a:lvl7pPr marL="0" marR="0" indent="0" algn="l" defTabSz="914400" rtl="0" latinLnBrk="0">
        <a:lnSpc>
          <a:spcPct val="100000"/>
        </a:lnSpc>
        <a:spcBef>
          <a:spcPts val="0"/>
        </a:spcBef>
        <a:spcAft>
          <a:spcPts val="0"/>
        </a:spcAft>
        <a:buClrTx/>
        <a:buSzTx/>
        <a:buFontTx/>
        <a:buNone/>
        <a:tabLst/>
        <a:defRPr b="1" baseline="0" cap="none" i="0" spc="0" strike="noStrike" sz="2400" u="none">
          <a:solidFill>
            <a:srgbClr val="005EAD"/>
          </a:solidFill>
          <a:uFillTx/>
          <a:latin typeface="+mn-lt"/>
          <a:ea typeface="+mn-ea"/>
          <a:cs typeface="+mn-cs"/>
          <a:sym typeface="Arial"/>
        </a:defRPr>
      </a:lvl7pPr>
      <a:lvl8pPr marL="0" marR="0" indent="0" algn="l" defTabSz="914400" rtl="0" latinLnBrk="0">
        <a:lnSpc>
          <a:spcPct val="100000"/>
        </a:lnSpc>
        <a:spcBef>
          <a:spcPts val="0"/>
        </a:spcBef>
        <a:spcAft>
          <a:spcPts val="0"/>
        </a:spcAft>
        <a:buClrTx/>
        <a:buSzTx/>
        <a:buFontTx/>
        <a:buNone/>
        <a:tabLst/>
        <a:defRPr b="1" baseline="0" cap="none" i="0" spc="0" strike="noStrike" sz="2400" u="none">
          <a:solidFill>
            <a:srgbClr val="005EAD"/>
          </a:solidFill>
          <a:uFillTx/>
          <a:latin typeface="+mn-lt"/>
          <a:ea typeface="+mn-ea"/>
          <a:cs typeface="+mn-cs"/>
          <a:sym typeface="Arial"/>
        </a:defRPr>
      </a:lvl8pPr>
      <a:lvl9pPr marL="0" marR="0" indent="0" algn="l" defTabSz="914400" rtl="0" latinLnBrk="0">
        <a:lnSpc>
          <a:spcPct val="100000"/>
        </a:lnSpc>
        <a:spcBef>
          <a:spcPts val="0"/>
        </a:spcBef>
        <a:spcAft>
          <a:spcPts val="0"/>
        </a:spcAft>
        <a:buClrTx/>
        <a:buSzTx/>
        <a:buFontTx/>
        <a:buNone/>
        <a:tabLst/>
        <a:defRPr b="1" baseline="0" cap="none" i="0" spc="0" strike="noStrike" sz="2400" u="none">
          <a:solidFill>
            <a:srgbClr val="005EAD"/>
          </a:solidFill>
          <a:uFillTx/>
          <a:latin typeface="+mn-lt"/>
          <a:ea typeface="+mn-ea"/>
          <a:cs typeface="+mn-cs"/>
          <a:sym typeface="Arial"/>
        </a:defRPr>
      </a:lvl9pPr>
    </p:titleStyle>
    <p:bodyStyle>
      <a:lvl1pPr marL="259874" marR="0" indent="-151874" algn="l" defTabSz="914400" rtl="0" latinLnBrk="0">
        <a:lnSpc>
          <a:spcPct val="120000"/>
        </a:lnSpc>
        <a:spcBef>
          <a:spcPts val="1000"/>
        </a:spcBef>
        <a:spcAft>
          <a:spcPts val="0"/>
        </a:spcAft>
        <a:buClr>
          <a:srgbClr val="000000"/>
        </a:buClr>
        <a:buSzPct val="45000"/>
        <a:buFontTx/>
        <a:buChar char="●"/>
        <a:tabLst/>
        <a:defRPr b="0" baseline="0" cap="none" i="0" spc="0" strike="noStrike" sz="1500" u="none">
          <a:solidFill>
            <a:srgbClr val="000000"/>
          </a:solidFill>
          <a:uFillTx/>
          <a:latin typeface="+mn-lt"/>
          <a:ea typeface="+mn-ea"/>
          <a:cs typeface="+mn-cs"/>
          <a:sym typeface="Arial"/>
        </a:defRPr>
      </a:lvl1pPr>
      <a:lvl2pPr marL="713571" marR="0" indent="-173571" algn="l" defTabSz="914400" rtl="0" latinLnBrk="0">
        <a:lnSpc>
          <a:spcPct val="120000"/>
        </a:lnSpc>
        <a:spcBef>
          <a:spcPts val="1000"/>
        </a:spcBef>
        <a:spcAft>
          <a:spcPts val="0"/>
        </a:spcAft>
        <a:buClr>
          <a:srgbClr val="000000"/>
        </a:buClr>
        <a:buSzPct val="75000"/>
        <a:buFontTx/>
        <a:buChar char="−"/>
        <a:tabLst/>
        <a:defRPr b="0" baseline="0" cap="none" i="0" spc="0" strike="noStrike" sz="1500" u="none">
          <a:solidFill>
            <a:srgbClr val="000000"/>
          </a:solidFill>
          <a:uFillTx/>
          <a:latin typeface="+mn-lt"/>
          <a:ea typeface="+mn-ea"/>
          <a:cs typeface="+mn-cs"/>
          <a:sym typeface="Arial"/>
        </a:defRPr>
      </a:lvl2pPr>
      <a:lvl3pPr marL="1187999" marR="0" indent="-180000" algn="l" defTabSz="914400" rtl="0" latinLnBrk="0">
        <a:lnSpc>
          <a:spcPct val="120000"/>
        </a:lnSpc>
        <a:spcBef>
          <a:spcPts val="1000"/>
        </a:spcBef>
        <a:spcAft>
          <a:spcPts val="0"/>
        </a:spcAft>
        <a:buClr>
          <a:srgbClr val="000000"/>
        </a:buClr>
        <a:buSzPct val="45000"/>
        <a:buFontTx/>
        <a:buChar char="●"/>
        <a:tabLst/>
        <a:defRPr b="0" baseline="0" cap="none" i="0" spc="0" strike="noStrike" sz="1500" u="none">
          <a:solidFill>
            <a:srgbClr val="000000"/>
          </a:solidFill>
          <a:uFillTx/>
          <a:latin typeface="+mn-lt"/>
          <a:ea typeface="+mn-ea"/>
          <a:cs typeface="+mn-cs"/>
          <a:sym typeface="Arial"/>
        </a:defRPr>
      </a:lvl3pPr>
      <a:lvl4pPr marL="1673999" marR="0" indent="-161999" algn="l" defTabSz="914400" rtl="0" latinLnBrk="0">
        <a:lnSpc>
          <a:spcPct val="120000"/>
        </a:lnSpc>
        <a:spcBef>
          <a:spcPts val="1000"/>
        </a:spcBef>
        <a:spcAft>
          <a:spcPts val="0"/>
        </a:spcAft>
        <a:buClr>
          <a:srgbClr val="000000"/>
        </a:buClr>
        <a:buSzPct val="75000"/>
        <a:buFontTx/>
        <a:buChar char="−"/>
        <a:tabLst/>
        <a:defRPr b="0" baseline="0" cap="none" i="0" spc="0" strike="noStrike" sz="1500" u="none">
          <a:solidFill>
            <a:srgbClr val="000000"/>
          </a:solidFill>
          <a:uFillTx/>
          <a:latin typeface="+mn-lt"/>
          <a:ea typeface="+mn-ea"/>
          <a:cs typeface="+mn-cs"/>
          <a:sym typeface="Arial"/>
        </a:defRPr>
      </a:lvl4pPr>
      <a:lvl5pPr marL="2105999" marR="0" indent="-161999" algn="l" defTabSz="914400" rtl="0" latinLnBrk="0">
        <a:lnSpc>
          <a:spcPct val="120000"/>
        </a:lnSpc>
        <a:spcBef>
          <a:spcPts val="1000"/>
        </a:spcBef>
        <a:spcAft>
          <a:spcPts val="0"/>
        </a:spcAft>
        <a:buClr>
          <a:srgbClr val="000000"/>
        </a:buClr>
        <a:buSzPct val="45000"/>
        <a:buFontTx/>
        <a:buChar char="●"/>
        <a:tabLst/>
        <a:defRPr b="0" baseline="0" cap="none" i="0" spc="0" strike="noStrike" sz="1500" u="none">
          <a:solidFill>
            <a:srgbClr val="000000"/>
          </a:solidFill>
          <a:uFillTx/>
          <a:latin typeface="+mn-lt"/>
          <a:ea typeface="+mn-ea"/>
          <a:cs typeface="+mn-cs"/>
          <a:sym typeface="Arial"/>
        </a:defRPr>
      </a:lvl5pPr>
      <a:lvl6pPr marL="2537999" marR="0" indent="-161999" algn="l" defTabSz="914400" rtl="0" latinLnBrk="0">
        <a:lnSpc>
          <a:spcPct val="120000"/>
        </a:lnSpc>
        <a:spcBef>
          <a:spcPts val="1000"/>
        </a:spcBef>
        <a:spcAft>
          <a:spcPts val="0"/>
        </a:spcAft>
        <a:buClr>
          <a:srgbClr val="000000"/>
        </a:buClr>
        <a:buSzPct val="45000"/>
        <a:buFontTx/>
        <a:buChar char="●"/>
        <a:tabLst/>
        <a:defRPr b="0" baseline="0" cap="none" i="0" spc="0" strike="noStrike" sz="1500" u="none">
          <a:solidFill>
            <a:srgbClr val="000000"/>
          </a:solidFill>
          <a:uFillTx/>
          <a:latin typeface="+mn-lt"/>
          <a:ea typeface="+mn-ea"/>
          <a:cs typeface="+mn-cs"/>
          <a:sym typeface="Arial"/>
        </a:defRPr>
      </a:lvl6pPr>
      <a:lvl7pPr marL="2969999" marR="0" indent="-161999" algn="l" defTabSz="914400" rtl="0" latinLnBrk="0">
        <a:lnSpc>
          <a:spcPct val="120000"/>
        </a:lnSpc>
        <a:spcBef>
          <a:spcPts val="1000"/>
        </a:spcBef>
        <a:spcAft>
          <a:spcPts val="0"/>
        </a:spcAft>
        <a:buClr>
          <a:srgbClr val="000000"/>
        </a:buClr>
        <a:buSzPct val="45000"/>
        <a:buFontTx/>
        <a:buChar char="●"/>
        <a:tabLst/>
        <a:defRPr b="0" baseline="0" cap="none" i="0" spc="0" strike="noStrike" sz="1500" u="none">
          <a:solidFill>
            <a:srgbClr val="000000"/>
          </a:solidFill>
          <a:uFillTx/>
          <a:latin typeface="+mn-lt"/>
          <a:ea typeface="+mn-ea"/>
          <a:cs typeface="+mn-cs"/>
          <a:sym typeface="Arial"/>
        </a:defRPr>
      </a:lvl7pPr>
      <a:lvl8pPr marL="3390900" marR="0" indent="-190500" algn="l" defTabSz="914400" rtl="0" latinLnBrk="0">
        <a:lnSpc>
          <a:spcPct val="120000"/>
        </a:lnSpc>
        <a:spcBef>
          <a:spcPts val="1000"/>
        </a:spcBef>
        <a:spcAft>
          <a:spcPts val="0"/>
        </a:spcAft>
        <a:buClr>
          <a:srgbClr val="000000"/>
        </a:buClr>
        <a:buSzPct val="100000"/>
        <a:buFontTx/>
        <a:buChar char="•"/>
        <a:tabLst/>
        <a:defRPr b="0" baseline="0" cap="none" i="0" spc="0" strike="noStrike" sz="1500" u="none">
          <a:solidFill>
            <a:srgbClr val="000000"/>
          </a:solidFill>
          <a:uFillTx/>
          <a:latin typeface="+mn-lt"/>
          <a:ea typeface="+mn-ea"/>
          <a:cs typeface="+mn-cs"/>
          <a:sym typeface="Arial"/>
        </a:defRPr>
      </a:lvl8pPr>
      <a:lvl9pPr marL="3848100" marR="0" indent="-190500" algn="l" defTabSz="914400" rtl="0" latinLnBrk="0">
        <a:lnSpc>
          <a:spcPct val="120000"/>
        </a:lnSpc>
        <a:spcBef>
          <a:spcPts val="1000"/>
        </a:spcBef>
        <a:spcAft>
          <a:spcPts val="0"/>
        </a:spcAft>
        <a:buClr>
          <a:srgbClr val="000000"/>
        </a:buClr>
        <a:buSzPct val="100000"/>
        <a:buFontTx/>
        <a:buChar char="•"/>
        <a:tabLst/>
        <a:defRPr b="0" baseline="0" cap="none" i="0" spc="0" strike="noStrike" sz="1500" u="none">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png"/><Relationship Id="rId3" Type="http://schemas.openxmlformats.org/officeDocument/2006/relationships/image" Target="../media/image1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4.png"/><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1.tif"/><Relationship Id="rId7" Type="http://schemas.openxmlformats.org/officeDocument/2006/relationships/image" Target="../media/image2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0.png"/><Relationship Id="rId3" Type="http://schemas.openxmlformats.org/officeDocument/2006/relationships/image" Target="../media/image31.png"/><Relationship Id="rId4" Type="http://schemas.openxmlformats.org/officeDocument/2006/relationships/image" Target="../media/image32.png"/><Relationship Id="rId5" Type="http://schemas.openxmlformats.org/officeDocument/2006/relationships/image" Target="../media/image33.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4.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5.png"/><Relationship Id="rId3" Type="http://schemas.openxmlformats.org/officeDocument/2006/relationships/image" Target="../media/image36.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hyperlink" Target="https://www.inside-it.ch/so-viel-kosten-grosse-ki-modelle-20240422"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s://arxiv.org/pdf/2205.14135" TargetMode="External"/><Relationship Id="rId3" Type="http://schemas.openxmlformats.org/officeDocument/2006/relationships/image" Target="../media/image37.png"/><Relationship Id="rId4" Type="http://schemas.openxmlformats.org/officeDocument/2006/relationships/image" Target="../media/image3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s://arxiv.org/pdf/2205.14135" TargetMode="External"/><Relationship Id="rId3" Type="http://schemas.openxmlformats.org/officeDocument/2006/relationships/image" Target="../media/image3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s://arxiv.org/pdf/2205.14135" TargetMode="External"/><Relationship Id="rId3" Type="http://schemas.openxmlformats.org/officeDocument/2006/relationships/image" Target="../media/image40.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hyperlink" Target="http://www.heise.de/news/Atomstrom-fuer-KI-Rechenzentren-Microsoft-laesst-Three-Mile-Island-reaktivieren-9939236.html"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png"/><Relationship Id="rId3" Type="http://schemas.openxmlformats.org/officeDocument/2006/relationships/image" Target="../media/image8.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2.jpeg"/><Relationship Id="rId5" Type="http://schemas.openxmlformats.org/officeDocument/2006/relationships/image" Target="../media/image11.png"/><Relationship Id="rId6" Type="http://schemas.openxmlformats.org/officeDocument/2006/relationships/hyperlink" Target="https://newsletter.maartengrootendorst.com/p/a-visual-guide-to-quantization"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2.png"/><Relationship Id="rId3" Type="http://schemas.openxmlformats.org/officeDocument/2006/relationships/image" Target="../media/image1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PlaceHolder 1"/>
          <p:cNvSpPr txBox="1"/>
          <p:nvPr>
            <p:ph type="body" sz="quarter" idx="1"/>
          </p:nvPr>
        </p:nvSpPr>
        <p:spPr>
          <a:xfrm>
            <a:off x="147519" y="574500"/>
            <a:ext cx="8638562" cy="367561"/>
          </a:xfrm>
          <a:prstGeom prst="rect">
            <a:avLst/>
          </a:prstGeom>
        </p:spPr>
        <p:txBody>
          <a:bodyPr/>
          <a:lstStyle>
            <a:lvl1pPr marL="323999" indent="-215999">
              <a:lnSpc>
                <a:spcPct val="100000"/>
              </a:lnSpc>
              <a:buSzTx/>
              <a:buFont typeface="Wingdings"/>
              <a:buNone/>
              <a:defRPr b="1" spc="-100" sz="1800"/>
            </a:lvl1pPr>
          </a:lstStyle>
          <a:p>
            <a:pPr/>
            <a:r>
              <a:t>28 November 2024</a:t>
            </a:r>
          </a:p>
        </p:txBody>
      </p:sp>
      <p:sp>
        <p:nvSpPr>
          <p:cNvPr id="252" name="PlaceHolder 2"/>
          <p:cNvSpPr txBox="1"/>
          <p:nvPr>
            <p:ph type="title"/>
          </p:nvPr>
        </p:nvSpPr>
        <p:spPr>
          <a:xfrm>
            <a:off x="242999" y="184319"/>
            <a:ext cx="8653682" cy="351722"/>
          </a:xfrm>
          <a:prstGeom prst="rect">
            <a:avLst/>
          </a:prstGeom>
          <a:ln w="3175">
            <a:solidFill>
              <a:srgbClr val="000000">
                <a:alpha val="0"/>
              </a:srgbClr>
            </a:solidFill>
            <a:round/>
          </a:ln>
        </p:spPr>
        <p:txBody>
          <a:bodyPr anchor="t"/>
          <a:lstStyle>
            <a:lvl1pPr defTabSz="859536">
              <a:defRPr sz="2256"/>
            </a:lvl1pPr>
          </a:lstStyle>
          <a:p>
            <a:pPr/>
            <a:r>
              <a:t>Kolloquium Thomas Schmitt</a:t>
            </a:r>
          </a:p>
        </p:txBody>
      </p:sp>
      <p:pic>
        <p:nvPicPr>
          <p:cNvPr id="253" name="Bild 4" descr="Bild 4"/>
          <p:cNvPicPr>
            <a:picLocks noChangeAspect="1"/>
          </p:cNvPicPr>
          <p:nvPr/>
        </p:nvPicPr>
        <p:blipFill>
          <a:blip r:embed="rId2">
            <a:extLst/>
          </a:blip>
          <a:srcRect l="0" t="15217" r="0" b="8034"/>
          <a:stretch>
            <a:fillRect/>
          </a:stretch>
        </p:blipFill>
        <p:spPr>
          <a:xfrm>
            <a:off x="396" y="1090215"/>
            <a:ext cx="9143281" cy="4677481"/>
          </a:xfrm>
          <a:prstGeom prst="rect">
            <a:avLst/>
          </a:prstGeom>
          <a:ln w="12700">
            <a:miter lim="400000"/>
          </a:ln>
        </p:spPr>
      </p:pic>
      <p:sp>
        <p:nvSpPr>
          <p:cNvPr id="254" name="Gerade Verbindung 5"/>
          <p:cNvSpPr/>
          <p:nvPr/>
        </p:nvSpPr>
        <p:spPr>
          <a:xfrm>
            <a:off x="-1" y="5749199"/>
            <a:ext cx="4574882" cy="362"/>
          </a:xfrm>
          <a:prstGeom prst="line">
            <a:avLst/>
          </a:prstGeom>
          <a:ln w="38160" cap="rnd">
            <a:solidFill>
              <a:srgbClr val="B00463"/>
            </a:solidFill>
          </a:ln>
        </p:spPr>
        <p:txBody>
          <a:bodyPr lIns="45719" rIns="45719"/>
          <a:lstStyle/>
          <a:p>
            <a:pPr/>
          </a:p>
        </p:txBody>
      </p:sp>
      <p:sp>
        <p:nvSpPr>
          <p:cNvPr id="255" name="Textfeld 1"/>
          <p:cNvSpPr txBox="1"/>
          <p:nvPr/>
        </p:nvSpPr>
        <p:spPr>
          <a:xfrm>
            <a:off x="199583" y="1416744"/>
            <a:ext cx="6098347" cy="1061032"/>
          </a:xfrm>
          <a:prstGeom prst="rect">
            <a:avLst/>
          </a:prstGeom>
          <a:ln w="12700">
            <a:miter lim="400000"/>
          </a:ln>
          <a:extLst>
            <a:ext uri="{C572A759-6A51-4108-AA02-DFA0A04FC94B}">
              <ma14:wrappingTextBoxFlag xmlns:ma14="http://schemas.microsoft.com/office/mac/drawingml/2011/main" val="1"/>
            </a:ext>
          </a:extLst>
        </p:spPr>
        <p:txBody>
          <a:bodyPr lIns="45719" rIns="45719"/>
          <a:lstStyle>
            <a:lvl1pPr>
              <a:defRPr sz="2000">
                <a:solidFill>
                  <a:srgbClr val="FFFFFF"/>
                </a:solidFill>
              </a:defRPr>
            </a:lvl1pPr>
          </a:lstStyle>
          <a:p>
            <a:pPr/>
            <a:r>
              <a:t>Effiziente Reduktion großer Sprachmodelle: Methodenvergleich und Anwendungsstrategien für Energieoptimierung und Hardware-Kompatibilität</a:t>
            </a:r>
          </a:p>
        </p:txBody>
      </p:sp>
      <p:sp>
        <p:nvSpPr>
          <p:cNvPr id="256" name="PlaceHolder 1"/>
          <p:cNvSpPr txBox="1"/>
          <p:nvPr/>
        </p:nvSpPr>
        <p:spPr>
          <a:xfrm>
            <a:off x="6328565" y="3210057"/>
            <a:ext cx="6024936" cy="3035587"/>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marL="169762" indent="-169762">
              <a:spcBef>
                <a:spcPts val="1000"/>
              </a:spcBef>
              <a:buClr>
                <a:schemeClr val="accent1">
                  <a:satOff val="-4409"/>
                  <a:lumOff val="-10509"/>
                </a:schemeClr>
              </a:buClr>
              <a:buSzPct val="100000"/>
              <a:buChar char="▪"/>
              <a:defRPr sz="1500">
                <a:solidFill>
                  <a:srgbClr val="FFFFFF"/>
                </a:solidFill>
              </a:defRPr>
            </a:pPr>
            <a:r>
              <a:t>Motivation</a:t>
            </a:r>
          </a:p>
          <a:p>
            <a:pPr marL="169762" indent="-169762">
              <a:spcBef>
                <a:spcPts val="1000"/>
              </a:spcBef>
              <a:buClr>
                <a:schemeClr val="accent1">
                  <a:satOff val="-4409"/>
                  <a:lumOff val="-10509"/>
                </a:schemeClr>
              </a:buClr>
              <a:buSzPct val="100000"/>
              <a:buChar char="▪"/>
              <a:defRPr sz="1500">
                <a:solidFill>
                  <a:srgbClr val="FFFFFF"/>
                </a:solidFill>
              </a:defRPr>
            </a:pPr>
            <a:r>
              <a:t>Zielsetzung</a:t>
            </a:r>
          </a:p>
          <a:p>
            <a:pPr marL="169762" indent="-169762">
              <a:spcBef>
                <a:spcPts val="1000"/>
              </a:spcBef>
              <a:buClr>
                <a:schemeClr val="accent1">
                  <a:satOff val="-4409"/>
                  <a:lumOff val="-10509"/>
                </a:schemeClr>
              </a:buClr>
              <a:buSzPct val="100000"/>
              <a:buChar char="▪"/>
              <a:defRPr sz="1500">
                <a:solidFill>
                  <a:srgbClr val="FFFFFF"/>
                </a:solidFill>
              </a:defRPr>
            </a:pPr>
            <a:r>
              <a:t>Verwendete Technologien</a:t>
            </a:r>
          </a:p>
          <a:p>
            <a:pPr marL="169762" indent="-169762">
              <a:spcBef>
                <a:spcPts val="1000"/>
              </a:spcBef>
              <a:buClr>
                <a:schemeClr val="accent1">
                  <a:satOff val="-4409"/>
                  <a:lumOff val="-10509"/>
                </a:schemeClr>
              </a:buClr>
              <a:buSzPct val="100000"/>
              <a:buChar char="▪"/>
              <a:defRPr sz="1500">
                <a:solidFill>
                  <a:srgbClr val="FFFFFF"/>
                </a:solidFill>
              </a:defRPr>
            </a:pPr>
            <a:r>
              <a:t>Modelle und Messungen</a:t>
            </a:r>
          </a:p>
          <a:p>
            <a:pPr marL="169762" indent="-169762">
              <a:spcBef>
                <a:spcPts val="1000"/>
              </a:spcBef>
              <a:buClr>
                <a:schemeClr val="accent1">
                  <a:satOff val="-4409"/>
                  <a:lumOff val="-10509"/>
                </a:schemeClr>
              </a:buClr>
              <a:buSzPct val="100000"/>
              <a:buChar char="▪"/>
              <a:defRPr sz="1500">
                <a:solidFill>
                  <a:srgbClr val="FFFFFF"/>
                </a:solidFill>
              </a:defRPr>
            </a:pPr>
            <a:r>
              <a:t>Matrix Experimente</a:t>
            </a:r>
          </a:p>
          <a:p>
            <a:pPr marL="169762" indent="-169762">
              <a:spcBef>
                <a:spcPts val="1000"/>
              </a:spcBef>
              <a:buClr>
                <a:schemeClr val="accent1">
                  <a:satOff val="-4409"/>
                  <a:lumOff val="-10509"/>
                </a:schemeClr>
              </a:buClr>
              <a:buSzPct val="100000"/>
              <a:buChar char="▪"/>
              <a:defRPr sz="1500">
                <a:solidFill>
                  <a:srgbClr val="FFFFFF"/>
                </a:solidFill>
              </a:defRPr>
            </a:pPr>
            <a:r>
              <a:t>Resultate</a:t>
            </a:r>
          </a:p>
          <a:p>
            <a:pPr marL="169762" indent="-169762">
              <a:spcBef>
                <a:spcPts val="1000"/>
              </a:spcBef>
              <a:buClr>
                <a:schemeClr val="accent1">
                  <a:satOff val="-4409"/>
                  <a:lumOff val="-10509"/>
                </a:schemeClr>
              </a:buClr>
              <a:buSzPct val="100000"/>
              <a:buChar char="▪"/>
              <a:defRPr sz="1500">
                <a:solidFill>
                  <a:srgbClr val="FFFFFF"/>
                </a:solidFill>
              </a:defRPr>
            </a:pPr>
            <a:r>
              <a:t>Fazit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27" name="PlaceHolder 1"/>
          <p:cNvSpPr txBox="1"/>
          <p:nvPr>
            <p:ph type="body" sz="quarter" idx="4294967295"/>
          </p:nvPr>
        </p:nvSpPr>
        <p:spPr>
          <a:xfrm>
            <a:off x="353160" y="1266480"/>
            <a:ext cx="8646480" cy="715709"/>
          </a:xfrm>
          <a:prstGeom prst="rect">
            <a:avLst/>
          </a:prstGeom>
        </p:spPr>
        <p:txBody>
          <a:bodyPr/>
          <a:lstStyle>
            <a:lvl1pPr marL="0" indent="0" defTabSz="905255">
              <a:spcBef>
                <a:spcPts val="900"/>
              </a:spcBef>
              <a:buClrTx/>
              <a:buSzTx/>
              <a:buNone/>
              <a:defRPr sz="1485"/>
            </a:lvl1pPr>
          </a:lstStyle>
          <a:p>
            <a:pPr/>
            <a:r>
              <a:t>Die Tabelle gibt an welche Experimente in der Arbeit durchgeführt mit welchem Modell durchgeführt wurden. Im unteren Teil der Tabelle sind die Experimente angegeben, bei denen mehrere Verfahren kombiniert wurden.</a:t>
            </a:r>
          </a:p>
        </p:txBody>
      </p:sp>
      <p:sp>
        <p:nvSpPr>
          <p:cNvPr id="328"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Experimentalmatrix</a:t>
            </a:r>
          </a:p>
        </p:txBody>
      </p:sp>
      <p:sp>
        <p:nvSpPr>
          <p:cNvPr id="329" name="PlaceHolder 1"/>
          <p:cNvSpPr txBox="1"/>
          <p:nvPr/>
        </p:nvSpPr>
        <p:spPr>
          <a:xfrm>
            <a:off x="353160" y="4908413"/>
            <a:ext cx="8646480" cy="916954"/>
          </a:xfrm>
          <a:prstGeom prst="rect">
            <a:avLst/>
          </a:prstGeom>
          <a:ln w="12700">
            <a:miter lim="400000"/>
          </a:ln>
        </p:spPr>
        <p:txBody>
          <a:bodyPr lIns="0" tIns="0" rIns="0" bIns="0">
            <a:normAutofit fontScale="100000" lnSpcReduction="0"/>
          </a:bodyPr>
          <a:lstStyle/>
          <a:p>
            <a:pPr>
              <a:lnSpc>
                <a:spcPct val="120000"/>
              </a:lnSpc>
              <a:spcBef>
                <a:spcPts val="1000"/>
              </a:spcBef>
              <a:defRPr sz="1500"/>
            </a:pPr>
          </a:p>
        </p:txBody>
      </p:sp>
      <p:grpSp>
        <p:nvGrpSpPr>
          <p:cNvPr id="332" name="Bild"/>
          <p:cNvGrpSpPr/>
          <p:nvPr/>
        </p:nvGrpSpPr>
        <p:grpSpPr>
          <a:xfrm>
            <a:off x="544774" y="2261726"/>
            <a:ext cx="7935472" cy="2324004"/>
            <a:chOff x="0" y="0"/>
            <a:chExt cx="7935470" cy="2324003"/>
          </a:xfrm>
        </p:grpSpPr>
        <p:pic>
          <p:nvPicPr>
            <p:cNvPr id="331" name="Bild" descr="Bild"/>
            <p:cNvPicPr>
              <a:picLocks noChangeAspect="1"/>
            </p:cNvPicPr>
            <p:nvPr/>
          </p:nvPicPr>
          <p:blipFill>
            <a:blip r:embed="rId2">
              <a:extLst/>
            </a:blip>
            <a:stretch>
              <a:fillRect/>
            </a:stretch>
          </p:blipFill>
          <p:spPr>
            <a:xfrm>
              <a:off x="203200" y="203200"/>
              <a:ext cx="7529071" cy="1879504"/>
            </a:xfrm>
            <a:prstGeom prst="rect">
              <a:avLst/>
            </a:prstGeom>
            <a:ln>
              <a:noFill/>
            </a:ln>
            <a:effectLst/>
          </p:spPr>
        </p:pic>
        <p:pic>
          <p:nvPicPr>
            <p:cNvPr id="330" name="Bild" descr="Bild"/>
            <p:cNvPicPr>
              <a:picLocks noChangeAspect="0"/>
            </p:cNvPicPr>
            <p:nvPr/>
          </p:nvPicPr>
          <p:blipFill>
            <a:blip r:embed="rId3">
              <a:extLst/>
            </a:blip>
            <a:stretch>
              <a:fillRect/>
            </a:stretch>
          </p:blipFill>
          <p:spPr>
            <a:xfrm>
              <a:off x="0" y="0"/>
              <a:ext cx="7935471" cy="2324004"/>
            </a:xfrm>
            <a:prstGeom prst="rect">
              <a:avLst/>
            </a:prstGeom>
            <a:effectLst/>
          </p:spPr>
        </p:pic>
      </p:gr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35" name="PlaceHolder 1"/>
          <p:cNvSpPr txBox="1"/>
          <p:nvPr>
            <p:ph type="body" sz="quarter" idx="4294967295"/>
          </p:nvPr>
        </p:nvSpPr>
        <p:spPr>
          <a:xfrm>
            <a:off x="258296" y="1653115"/>
            <a:ext cx="2840201" cy="2033537"/>
          </a:xfrm>
          <a:prstGeom prst="rect">
            <a:avLst/>
          </a:prstGeom>
        </p:spPr>
        <p:txBody>
          <a:bodyPr/>
          <a:lstStyle>
            <a:lvl1pPr marL="0" indent="0">
              <a:buClrTx/>
              <a:buSzTx/>
              <a:buNone/>
              <a:defRPr sz="1300"/>
            </a:lvl1pPr>
          </a:lstStyle>
          <a:p>
            <a:pPr/>
            <a:r>
              <a:t>Die Tabelle zeigt die Benchmark Ergebnisse für das Modell Llama 3 8B Instruct und die verschiedenen aus dem Grundmodell generierten Varianten. Auffallend ist der starke Abfall der Resultate bei der geprunten Variante und die deutliche Verbesserung durch das Retraining.</a:t>
            </a:r>
          </a:p>
        </p:txBody>
      </p:sp>
      <p:sp>
        <p:nvSpPr>
          <p:cNvPr id="336"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Resultate — Benchmarks</a:t>
            </a:r>
          </a:p>
        </p:txBody>
      </p:sp>
      <p:sp>
        <p:nvSpPr>
          <p:cNvPr id="337" name="PlaceHolder 1"/>
          <p:cNvSpPr txBox="1"/>
          <p:nvPr/>
        </p:nvSpPr>
        <p:spPr>
          <a:xfrm>
            <a:off x="353160" y="4908413"/>
            <a:ext cx="8646480" cy="916954"/>
          </a:xfrm>
          <a:prstGeom prst="rect">
            <a:avLst/>
          </a:prstGeom>
          <a:ln w="12700">
            <a:miter lim="400000"/>
          </a:ln>
        </p:spPr>
        <p:txBody>
          <a:bodyPr lIns="0" tIns="0" rIns="0" bIns="0">
            <a:normAutofit fontScale="100000" lnSpcReduction="0"/>
          </a:bodyPr>
          <a:lstStyle/>
          <a:p>
            <a:pPr>
              <a:lnSpc>
                <a:spcPct val="120000"/>
              </a:lnSpc>
              <a:spcBef>
                <a:spcPts val="1000"/>
              </a:spcBef>
              <a:defRPr sz="1500"/>
            </a:pPr>
          </a:p>
        </p:txBody>
      </p:sp>
      <p:grpSp>
        <p:nvGrpSpPr>
          <p:cNvPr id="340" name="Bild"/>
          <p:cNvGrpSpPr/>
          <p:nvPr/>
        </p:nvGrpSpPr>
        <p:grpSpPr>
          <a:xfrm>
            <a:off x="3235413" y="1302662"/>
            <a:ext cx="5631726" cy="2838466"/>
            <a:chOff x="0" y="0"/>
            <a:chExt cx="5631725" cy="2838464"/>
          </a:xfrm>
        </p:grpSpPr>
        <p:pic>
          <p:nvPicPr>
            <p:cNvPr id="339" name="Bild" descr="Bild"/>
            <p:cNvPicPr>
              <a:picLocks noChangeAspect="1"/>
            </p:cNvPicPr>
            <p:nvPr/>
          </p:nvPicPr>
          <p:blipFill>
            <a:blip r:embed="rId2">
              <a:extLst/>
            </a:blip>
            <a:stretch>
              <a:fillRect/>
            </a:stretch>
          </p:blipFill>
          <p:spPr>
            <a:xfrm>
              <a:off x="203200" y="203200"/>
              <a:ext cx="5225326" cy="2393965"/>
            </a:xfrm>
            <a:prstGeom prst="rect">
              <a:avLst/>
            </a:prstGeom>
            <a:ln>
              <a:noFill/>
            </a:ln>
            <a:effectLst/>
          </p:spPr>
        </p:pic>
        <p:pic>
          <p:nvPicPr>
            <p:cNvPr id="338" name="Bild" descr="Bild"/>
            <p:cNvPicPr>
              <a:picLocks noChangeAspect="0"/>
            </p:cNvPicPr>
            <p:nvPr/>
          </p:nvPicPr>
          <p:blipFill>
            <a:blip r:embed="rId3">
              <a:extLst/>
            </a:blip>
            <a:stretch>
              <a:fillRect/>
            </a:stretch>
          </p:blipFill>
          <p:spPr>
            <a:xfrm>
              <a:off x="0" y="0"/>
              <a:ext cx="5631726" cy="2838465"/>
            </a:xfrm>
            <a:prstGeom prst="rect">
              <a:avLst/>
            </a:prstGeom>
            <a:effectLst/>
          </p:spPr>
        </p:pic>
      </p:grpSp>
      <p:grpSp>
        <p:nvGrpSpPr>
          <p:cNvPr id="343" name="Bild"/>
          <p:cNvGrpSpPr/>
          <p:nvPr/>
        </p:nvGrpSpPr>
        <p:grpSpPr>
          <a:xfrm>
            <a:off x="3235413" y="4221191"/>
            <a:ext cx="5116671" cy="1815532"/>
            <a:chOff x="0" y="0"/>
            <a:chExt cx="5116670" cy="1815531"/>
          </a:xfrm>
        </p:grpSpPr>
        <p:pic>
          <p:nvPicPr>
            <p:cNvPr id="342" name="Bild" descr="Bild"/>
            <p:cNvPicPr>
              <a:picLocks noChangeAspect="1"/>
            </p:cNvPicPr>
            <p:nvPr/>
          </p:nvPicPr>
          <p:blipFill>
            <a:blip r:embed="rId4">
              <a:extLst/>
            </a:blip>
            <a:stretch>
              <a:fillRect/>
            </a:stretch>
          </p:blipFill>
          <p:spPr>
            <a:xfrm>
              <a:off x="203200" y="203200"/>
              <a:ext cx="4710271" cy="1371032"/>
            </a:xfrm>
            <a:prstGeom prst="rect">
              <a:avLst/>
            </a:prstGeom>
            <a:ln>
              <a:noFill/>
            </a:ln>
            <a:effectLst/>
          </p:spPr>
        </p:pic>
        <p:pic>
          <p:nvPicPr>
            <p:cNvPr id="341" name="Bild" descr="Bild"/>
            <p:cNvPicPr>
              <a:picLocks noChangeAspect="0"/>
            </p:cNvPicPr>
            <p:nvPr/>
          </p:nvPicPr>
          <p:blipFill>
            <a:blip r:embed="rId5">
              <a:extLst/>
            </a:blip>
            <a:stretch>
              <a:fillRect/>
            </a:stretch>
          </p:blipFill>
          <p:spPr>
            <a:xfrm>
              <a:off x="0" y="0"/>
              <a:ext cx="5116671" cy="1815532"/>
            </a:xfrm>
            <a:prstGeom prst="rect">
              <a:avLst/>
            </a:prstGeom>
            <a:effectLst/>
          </p:spPr>
        </p:pic>
      </p:grpSp>
      <p:sp>
        <p:nvSpPr>
          <p:cNvPr id="344" name="Endzeichen"/>
          <p:cNvSpPr/>
          <p:nvPr/>
        </p:nvSpPr>
        <p:spPr>
          <a:xfrm>
            <a:off x="7993269" y="1986413"/>
            <a:ext cx="488404" cy="244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0"/>
                </a:moveTo>
                <a:cubicBezTo>
                  <a:pt x="2418" y="0"/>
                  <a:pt x="0" y="4835"/>
                  <a:pt x="0" y="10800"/>
                </a:cubicBezTo>
                <a:cubicBezTo>
                  <a:pt x="0" y="16765"/>
                  <a:pt x="2418" y="21600"/>
                  <a:pt x="5400" y="21600"/>
                </a:cubicBezTo>
                <a:lnTo>
                  <a:pt x="16200" y="21600"/>
                </a:lnTo>
                <a:cubicBezTo>
                  <a:pt x="19182" y="21600"/>
                  <a:pt x="21600" y="16765"/>
                  <a:pt x="21600" y="10800"/>
                </a:cubicBezTo>
                <a:cubicBezTo>
                  <a:pt x="21600" y="4835"/>
                  <a:pt x="19182" y="0"/>
                  <a:pt x="16200" y="0"/>
                </a:cubicBezTo>
                <a:lnTo>
                  <a:pt x="5400" y="0"/>
                </a:lnTo>
                <a:close/>
              </a:path>
            </a:pathLst>
          </a:custGeom>
          <a:gradFill>
            <a:gsLst>
              <a:gs pos="0">
                <a:srgbClr val="C96D20">
                  <a:alpha val="47419"/>
                </a:srgbClr>
              </a:gs>
              <a:gs pos="80000">
                <a:srgbClr val="FF9034">
                  <a:alpha val="47419"/>
                </a:srgbClr>
              </a:gs>
              <a:gs pos="100000">
                <a:srgbClr val="FF9035">
                  <a:alpha val="47419"/>
                </a:srgbClr>
              </a:gs>
            </a:gsLst>
            <a:lin ang="16200000"/>
          </a:gradFill>
          <a:ln>
            <a:solidFill>
              <a:srgbClr val="4A7EBB">
                <a:alpha val="47419"/>
              </a:srgbClr>
            </a:solidFill>
            <a:miter/>
          </a:ln>
          <a:effectLst>
            <a:outerShdw sx="100000" sy="100000" kx="0" ky="0" algn="b" rotWithShape="0" blurRad="38100" dist="23000" dir="5400000">
              <a:srgbClr val="000000">
                <a:alpha val="35000"/>
              </a:srgbClr>
            </a:outerShdw>
          </a:effectLst>
        </p:spPr>
        <p:txBody>
          <a:bodyPr lIns="45719" rIns="45719" anchor="ctr"/>
          <a:lstStyle/>
          <a:p>
            <a:pPr>
              <a:defRPr>
                <a:solidFill>
                  <a:srgbClr val="FFFFFF"/>
                </a:solidFill>
              </a:defRPr>
            </a:pPr>
          </a:p>
        </p:txBody>
      </p:sp>
      <p:sp>
        <p:nvSpPr>
          <p:cNvPr id="345" name="Endzeichen"/>
          <p:cNvSpPr/>
          <p:nvPr/>
        </p:nvSpPr>
        <p:spPr>
          <a:xfrm>
            <a:off x="7076850" y="5106775"/>
            <a:ext cx="329654" cy="1648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0"/>
                </a:moveTo>
                <a:cubicBezTo>
                  <a:pt x="2418" y="0"/>
                  <a:pt x="0" y="4835"/>
                  <a:pt x="0" y="10800"/>
                </a:cubicBezTo>
                <a:cubicBezTo>
                  <a:pt x="0" y="16765"/>
                  <a:pt x="2418" y="21600"/>
                  <a:pt x="5400" y="21600"/>
                </a:cubicBezTo>
                <a:lnTo>
                  <a:pt x="16200" y="21600"/>
                </a:lnTo>
                <a:cubicBezTo>
                  <a:pt x="19182" y="21600"/>
                  <a:pt x="21600" y="16765"/>
                  <a:pt x="21600" y="10800"/>
                </a:cubicBezTo>
                <a:cubicBezTo>
                  <a:pt x="21600" y="4835"/>
                  <a:pt x="19182" y="0"/>
                  <a:pt x="16200" y="0"/>
                </a:cubicBezTo>
                <a:lnTo>
                  <a:pt x="5400" y="0"/>
                </a:lnTo>
                <a:close/>
              </a:path>
            </a:pathLst>
          </a:custGeom>
          <a:gradFill>
            <a:gsLst>
              <a:gs pos="0">
                <a:srgbClr val="C96D20">
                  <a:alpha val="47419"/>
                </a:srgbClr>
              </a:gs>
              <a:gs pos="80000">
                <a:srgbClr val="FF9034">
                  <a:alpha val="47419"/>
                </a:srgbClr>
              </a:gs>
              <a:gs pos="100000">
                <a:srgbClr val="FF9035">
                  <a:alpha val="47419"/>
                </a:srgbClr>
              </a:gs>
            </a:gsLst>
            <a:lin ang="16200000"/>
          </a:gradFill>
          <a:ln>
            <a:solidFill>
              <a:srgbClr val="4A7EBB">
                <a:alpha val="47419"/>
              </a:srgbClr>
            </a:solidFill>
            <a:miter/>
          </a:ln>
          <a:effectLst>
            <a:outerShdw sx="100000" sy="100000" kx="0" ky="0" algn="b" rotWithShape="0" blurRad="38100" dist="23000" dir="5400000">
              <a:srgbClr val="000000">
                <a:alpha val="35000"/>
              </a:srgbClr>
            </a:outerShdw>
          </a:effectLst>
        </p:spPr>
        <p:txBody>
          <a:bodyPr lIns="45719" rIns="45719" anchor="ctr"/>
          <a:lstStyle/>
          <a:p>
            <a:pPr>
              <a:defRPr>
                <a:solidFill>
                  <a:srgbClr val="FFFFFF"/>
                </a:solidFill>
              </a:defRPr>
            </a:pPr>
          </a:p>
        </p:txBody>
      </p:sp>
      <p:sp>
        <p:nvSpPr>
          <p:cNvPr id="346" name="PlaceHolder 1"/>
          <p:cNvSpPr txBox="1"/>
          <p:nvPr/>
        </p:nvSpPr>
        <p:spPr>
          <a:xfrm>
            <a:off x="258296" y="4386093"/>
            <a:ext cx="2840201" cy="1815532"/>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a:lnSpc>
                <a:spcPct val="120000"/>
              </a:lnSpc>
              <a:spcBef>
                <a:spcPts val="1000"/>
              </a:spcBef>
              <a:defRPr sz="1300"/>
            </a:lvl1pPr>
          </a:lstStyle>
          <a:p>
            <a:pPr/>
            <a:r>
              <a:t>Die Tabelle zeigt die Perplexity Ergebnisse für dieselben Modelle wie oben. Hier ist die Verschlechterung des Ergebnisses für die geprunte Variante noch deutlicher erkennbar als in der oberen Tabelle.</a:t>
            </a:r>
          </a:p>
        </p:txBody>
      </p:sp>
      <p:sp>
        <p:nvSpPr>
          <p:cNvPr id="347" name="Endzeichen"/>
          <p:cNvSpPr/>
          <p:nvPr/>
        </p:nvSpPr>
        <p:spPr>
          <a:xfrm>
            <a:off x="7993269" y="2721496"/>
            <a:ext cx="488404" cy="2442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0"/>
                </a:moveTo>
                <a:cubicBezTo>
                  <a:pt x="2418" y="0"/>
                  <a:pt x="0" y="4835"/>
                  <a:pt x="0" y="10800"/>
                </a:cubicBezTo>
                <a:cubicBezTo>
                  <a:pt x="0" y="16765"/>
                  <a:pt x="2418" y="21600"/>
                  <a:pt x="5400" y="21600"/>
                </a:cubicBezTo>
                <a:lnTo>
                  <a:pt x="16200" y="21600"/>
                </a:lnTo>
                <a:cubicBezTo>
                  <a:pt x="19182" y="21600"/>
                  <a:pt x="21600" y="16765"/>
                  <a:pt x="21600" y="10800"/>
                </a:cubicBezTo>
                <a:cubicBezTo>
                  <a:pt x="21600" y="4835"/>
                  <a:pt x="19182" y="0"/>
                  <a:pt x="16200" y="0"/>
                </a:cubicBezTo>
                <a:lnTo>
                  <a:pt x="5400" y="0"/>
                </a:lnTo>
                <a:close/>
              </a:path>
            </a:pathLst>
          </a:custGeom>
          <a:solidFill>
            <a:schemeClr val="accent3">
              <a:lumOff val="11470"/>
              <a:alpha val="47419"/>
            </a:schemeClr>
          </a:solidFill>
          <a:ln>
            <a:solidFill>
              <a:srgbClr val="4A7EBB">
                <a:alpha val="47419"/>
              </a:srgbClr>
            </a:solidFill>
            <a:miter/>
          </a:ln>
          <a:effectLst>
            <a:outerShdw sx="100000" sy="100000" kx="0" ky="0" algn="b" rotWithShape="0" blurRad="38100" dist="23000" dir="5400000">
              <a:srgbClr val="000000">
                <a:alpha val="35000"/>
              </a:srgbClr>
            </a:outerShdw>
          </a:effectLst>
        </p:spPr>
        <p:txBody>
          <a:bodyPr lIns="45719" rIns="45719" anchor="ctr"/>
          <a:lstStyle/>
          <a:p>
            <a:pPr>
              <a:defRPr>
                <a:solidFill>
                  <a:srgbClr val="FFFFFF"/>
                </a:solidFill>
              </a:defRPr>
            </a:pPr>
          </a:p>
        </p:txBody>
      </p:sp>
      <p:sp>
        <p:nvSpPr>
          <p:cNvPr id="348" name="Endzeichen"/>
          <p:cNvSpPr/>
          <p:nvPr/>
        </p:nvSpPr>
        <p:spPr>
          <a:xfrm>
            <a:off x="7076850" y="5271776"/>
            <a:ext cx="329654" cy="1648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0"/>
                </a:moveTo>
                <a:cubicBezTo>
                  <a:pt x="2418" y="0"/>
                  <a:pt x="0" y="4835"/>
                  <a:pt x="0" y="10800"/>
                </a:cubicBezTo>
                <a:cubicBezTo>
                  <a:pt x="0" y="16765"/>
                  <a:pt x="2418" y="21600"/>
                  <a:pt x="5400" y="21600"/>
                </a:cubicBezTo>
                <a:lnTo>
                  <a:pt x="16200" y="21600"/>
                </a:lnTo>
                <a:cubicBezTo>
                  <a:pt x="19182" y="21600"/>
                  <a:pt x="21600" y="16765"/>
                  <a:pt x="21600" y="10800"/>
                </a:cubicBezTo>
                <a:cubicBezTo>
                  <a:pt x="21600" y="4835"/>
                  <a:pt x="19182" y="0"/>
                  <a:pt x="16200" y="0"/>
                </a:cubicBezTo>
                <a:lnTo>
                  <a:pt x="5400" y="0"/>
                </a:lnTo>
                <a:close/>
              </a:path>
            </a:pathLst>
          </a:custGeom>
          <a:solidFill>
            <a:schemeClr val="accent3">
              <a:lumOff val="11470"/>
              <a:alpha val="47419"/>
            </a:schemeClr>
          </a:solidFill>
          <a:ln>
            <a:solidFill>
              <a:srgbClr val="4A7EBB">
                <a:alpha val="47419"/>
              </a:srgbClr>
            </a:solidFill>
            <a:miter/>
          </a:ln>
          <a:effectLst>
            <a:outerShdw sx="100000" sy="100000" kx="0" ky="0" algn="b" rotWithShape="0" blurRad="38100" dist="23000" dir="5400000">
              <a:srgbClr val="000000">
                <a:alpha val="35000"/>
              </a:srgbClr>
            </a:outerShdw>
          </a:effectLst>
        </p:spPr>
        <p:txBody>
          <a:bodyPr lIns="45719" rIns="45719" anchor="ctr"/>
          <a:lstStyle/>
          <a:p>
            <a:pPr>
              <a:defRPr>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51" name="PlaceHolder 1"/>
          <p:cNvSpPr txBox="1"/>
          <p:nvPr>
            <p:ph type="body" sz="quarter" idx="4294967295"/>
          </p:nvPr>
        </p:nvSpPr>
        <p:spPr>
          <a:xfrm>
            <a:off x="260394" y="1726152"/>
            <a:ext cx="3184022" cy="1963055"/>
          </a:xfrm>
          <a:prstGeom prst="rect">
            <a:avLst/>
          </a:prstGeom>
        </p:spPr>
        <p:txBody>
          <a:bodyPr anchor="ctr"/>
          <a:lstStyle>
            <a:lvl1pPr marL="0" indent="0" defTabSz="886968">
              <a:spcBef>
                <a:spcPts val="900"/>
              </a:spcBef>
              <a:buClrTx/>
              <a:buSzTx/>
              <a:buNone/>
              <a:defRPr sz="1261"/>
            </a:lvl1pPr>
          </a:lstStyle>
          <a:p>
            <a:pPr/>
            <a:r>
              <a:t>Die Tabelle zeigt die Speicherauslastung der GPU durch die verschiedenen Modelle. Man erkennt die deutliche Verringerung durch Quantisierung (AWQ, GPTQ) und die ebenfalls signifikante Verringerung durch das Pruning. Bei QLoRa ist auffällig, dass der ressourcensparende Effekt bei dem Llama Modell deutlich stärker ausgeprägt ist.</a:t>
            </a:r>
          </a:p>
        </p:txBody>
      </p:sp>
      <p:sp>
        <p:nvSpPr>
          <p:cNvPr id="352"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Resultate — Speicherauslastung und Inferenz</a:t>
            </a:r>
          </a:p>
        </p:txBody>
      </p:sp>
      <p:grpSp>
        <p:nvGrpSpPr>
          <p:cNvPr id="355" name="Bild"/>
          <p:cNvGrpSpPr/>
          <p:nvPr/>
        </p:nvGrpSpPr>
        <p:grpSpPr>
          <a:xfrm>
            <a:off x="3560032" y="4479990"/>
            <a:ext cx="5354414" cy="786911"/>
            <a:chOff x="0" y="0"/>
            <a:chExt cx="5354413" cy="786910"/>
          </a:xfrm>
        </p:grpSpPr>
        <p:pic>
          <p:nvPicPr>
            <p:cNvPr id="354" name="Bild" descr="Bild"/>
            <p:cNvPicPr>
              <a:picLocks noChangeAspect="1"/>
            </p:cNvPicPr>
            <p:nvPr/>
          </p:nvPicPr>
          <p:blipFill>
            <a:blip r:embed="rId2">
              <a:extLst/>
            </a:blip>
            <a:stretch>
              <a:fillRect/>
            </a:stretch>
          </p:blipFill>
          <p:spPr>
            <a:xfrm>
              <a:off x="203200" y="203200"/>
              <a:ext cx="4948014" cy="342411"/>
            </a:xfrm>
            <a:prstGeom prst="rect">
              <a:avLst/>
            </a:prstGeom>
            <a:ln>
              <a:noFill/>
            </a:ln>
            <a:effectLst/>
          </p:spPr>
        </p:pic>
        <p:pic>
          <p:nvPicPr>
            <p:cNvPr id="353" name="Bild" descr="Bild"/>
            <p:cNvPicPr>
              <a:picLocks noChangeAspect="0"/>
            </p:cNvPicPr>
            <p:nvPr/>
          </p:nvPicPr>
          <p:blipFill>
            <a:blip r:embed="rId3">
              <a:extLst/>
            </a:blip>
            <a:stretch>
              <a:fillRect/>
            </a:stretch>
          </p:blipFill>
          <p:spPr>
            <a:xfrm>
              <a:off x="0" y="0"/>
              <a:ext cx="5354414" cy="786911"/>
            </a:xfrm>
            <a:prstGeom prst="rect">
              <a:avLst/>
            </a:prstGeom>
            <a:effectLst/>
          </p:spPr>
        </p:pic>
      </p:grpSp>
      <p:grpSp>
        <p:nvGrpSpPr>
          <p:cNvPr id="358" name="Bild"/>
          <p:cNvGrpSpPr/>
          <p:nvPr/>
        </p:nvGrpSpPr>
        <p:grpSpPr>
          <a:xfrm>
            <a:off x="3560032" y="5274682"/>
            <a:ext cx="2845317" cy="788861"/>
            <a:chOff x="0" y="0"/>
            <a:chExt cx="2845316" cy="788859"/>
          </a:xfrm>
        </p:grpSpPr>
        <p:pic>
          <p:nvPicPr>
            <p:cNvPr id="357" name="Bild" descr="Bild"/>
            <p:cNvPicPr>
              <a:picLocks noChangeAspect="1"/>
            </p:cNvPicPr>
            <p:nvPr/>
          </p:nvPicPr>
          <p:blipFill>
            <a:blip r:embed="rId4">
              <a:extLst/>
            </a:blip>
            <a:stretch>
              <a:fillRect/>
            </a:stretch>
          </p:blipFill>
          <p:spPr>
            <a:xfrm>
              <a:off x="203200" y="203200"/>
              <a:ext cx="2438917" cy="344360"/>
            </a:xfrm>
            <a:prstGeom prst="rect">
              <a:avLst/>
            </a:prstGeom>
            <a:ln>
              <a:noFill/>
            </a:ln>
            <a:effectLst/>
          </p:spPr>
        </p:pic>
        <p:pic>
          <p:nvPicPr>
            <p:cNvPr id="356" name="Bild" descr="Bild"/>
            <p:cNvPicPr>
              <a:picLocks noChangeAspect="0"/>
            </p:cNvPicPr>
            <p:nvPr/>
          </p:nvPicPr>
          <p:blipFill>
            <a:blip r:embed="rId5">
              <a:extLst/>
            </a:blip>
            <a:stretch>
              <a:fillRect/>
            </a:stretch>
          </p:blipFill>
          <p:spPr>
            <a:xfrm>
              <a:off x="0" y="0"/>
              <a:ext cx="2845317" cy="788860"/>
            </a:xfrm>
            <a:prstGeom prst="rect">
              <a:avLst/>
            </a:prstGeom>
            <a:effectLst/>
          </p:spPr>
        </p:pic>
      </p:grpSp>
      <p:grpSp>
        <p:nvGrpSpPr>
          <p:cNvPr id="361" name="Bild"/>
          <p:cNvGrpSpPr/>
          <p:nvPr/>
        </p:nvGrpSpPr>
        <p:grpSpPr>
          <a:xfrm>
            <a:off x="3560032" y="1178295"/>
            <a:ext cx="5354414" cy="3308383"/>
            <a:chOff x="0" y="0"/>
            <a:chExt cx="5354413" cy="3308382"/>
          </a:xfrm>
        </p:grpSpPr>
        <p:pic>
          <p:nvPicPr>
            <p:cNvPr id="360" name="Bild" descr="Bild"/>
            <p:cNvPicPr>
              <a:picLocks noChangeAspect="1"/>
            </p:cNvPicPr>
            <p:nvPr/>
          </p:nvPicPr>
          <p:blipFill>
            <a:blip r:embed="rId6">
              <a:extLst/>
            </a:blip>
            <a:stretch>
              <a:fillRect/>
            </a:stretch>
          </p:blipFill>
          <p:spPr>
            <a:xfrm>
              <a:off x="203200" y="203200"/>
              <a:ext cx="4948014" cy="2863883"/>
            </a:xfrm>
            <a:prstGeom prst="rect">
              <a:avLst/>
            </a:prstGeom>
            <a:ln>
              <a:noFill/>
            </a:ln>
            <a:effectLst/>
          </p:spPr>
        </p:pic>
        <p:pic>
          <p:nvPicPr>
            <p:cNvPr id="359" name="Bild" descr="Bild"/>
            <p:cNvPicPr>
              <a:picLocks noChangeAspect="0"/>
            </p:cNvPicPr>
            <p:nvPr/>
          </p:nvPicPr>
          <p:blipFill>
            <a:blip r:embed="rId7">
              <a:extLst/>
            </a:blip>
            <a:stretch>
              <a:fillRect/>
            </a:stretch>
          </p:blipFill>
          <p:spPr>
            <a:xfrm>
              <a:off x="0" y="0"/>
              <a:ext cx="5354414" cy="3308383"/>
            </a:xfrm>
            <a:prstGeom prst="rect">
              <a:avLst/>
            </a:prstGeom>
            <a:effectLst/>
          </p:spPr>
        </p:pic>
      </p:grpSp>
      <p:sp>
        <p:nvSpPr>
          <p:cNvPr id="362" name="PlaceHolder 1"/>
          <p:cNvSpPr txBox="1"/>
          <p:nvPr/>
        </p:nvSpPr>
        <p:spPr>
          <a:xfrm>
            <a:off x="151726" y="4661977"/>
            <a:ext cx="3184022" cy="112236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lnSpc>
                <a:spcPct val="120000"/>
              </a:lnSpc>
              <a:spcBef>
                <a:spcPts val="1000"/>
              </a:spcBef>
              <a:defRPr sz="1200"/>
            </a:lvl1pPr>
          </a:lstStyle>
          <a:p>
            <a:pPr/>
            <a:r>
              <a:t>Inferenz Werte in Token pro Sekunde. Die obere Tabelle zeigt GPU mit Cuda 11.7. Die untere Tabelle zeigt GPU mit Cuda 12.5 und AWQ Unterstützung</a:t>
            </a:r>
          </a:p>
        </p:txBody>
      </p:sp>
    </p:spTree>
  </p:cSld>
  <p:clrMapOvr>
    <a:masterClrMapping/>
  </p:clrMapOvr>
  <mc:AlternateContent xmlns:mc="http://schemas.openxmlformats.org/markup-compatibility/2006">
    <mc:Choice xmlns:p14="http://schemas.microsoft.com/office/powerpoint/2010/main" Requires="p14">
      <p:transition spd="fast" advClick="1" p14:dur="699">
        <p:fade/>
      </p:transition>
    </mc:Choice>
    <mc:Fallback>
      <p:transition spd="fast">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65" name="PlaceHolder 1"/>
          <p:cNvSpPr txBox="1"/>
          <p:nvPr>
            <p:ph type="body" sz="quarter" idx="4294967295"/>
          </p:nvPr>
        </p:nvSpPr>
        <p:spPr>
          <a:xfrm>
            <a:off x="260394" y="1726152"/>
            <a:ext cx="3184022" cy="1640524"/>
          </a:xfrm>
          <a:prstGeom prst="rect">
            <a:avLst/>
          </a:prstGeom>
        </p:spPr>
        <p:txBody>
          <a:bodyPr anchor="ctr"/>
          <a:lstStyle>
            <a:lvl1pPr marL="0" indent="0">
              <a:buClrTx/>
              <a:buSzTx/>
              <a:buNone/>
              <a:defRPr sz="1300"/>
            </a:lvl1pPr>
          </a:lstStyle>
          <a:p>
            <a:pPr/>
            <a:r>
              <a:t>Bei dem geprunten und retrainierten Modell (Student), wurde das Knowledge Destillation Verfahren als weiterer Schritt angewendet. Das Grundmodell diente dabei als „Teacher“.</a:t>
            </a:r>
          </a:p>
        </p:txBody>
      </p:sp>
      <p:sp>
        <p:nvSpPr>
          <p:cNvPr id="366"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Resultate — Knowledge Distillation </a:t>
            </a:r>
          </a:p>
        </p:txBody>
      </p:sp>
      <p:pic>
        <p:nvPicPr>
          <p:cNvPr id="367" name="Bild" descr="Bild"/>
          <p:cNvPicPr>
            <a:picLocks noChangeAspect="1"/>
          </p:cNvPicPr>
          <p:nvPr/>
        </p:nvPicPr>
        <p:blipFill>
          <a:blip r:embed="rId2">
            <a:extLst/>
          </a:blip>
          <a:stretch>
            <a:fillRect/>
          </a:stretch>
        </p:blipFill>
        <p:spPr>
          <a:xfrm>
            <a:off x="3815743" y="1893293"/>
            <a:ext cx="5104802" cy="1306241"/>
          </a:xfrm>
          <a:prstGeom prst="rect">
            <a:avLst/>
          </a:prstGeom>
          <a:ln w="12700">
            <a:miter lim="400000"/>
          </a:ln>
        </p:spPr>
      </p:pic>
      <p:sp>
        <p:nvSpPr>
          <p:cNvPr id="368" name="Die Ergebnisse der Knowledge Distillation entsprachen in keiner Weise den Erwartungen, da die Werte nach diesem zusätzliche Schritt schlechter als zuvor waren. Folgende Ursachen könnten zugrunde liegen:…"/>
          <p:cNvSpPr txBox="1"/>
          <p:nvPr/>
        </p:nvSpPr>
        <p:spPr>
          <a:xfrm>
            <a:off x="233882" y="3659737"/>
            <a:ext cx="8676236" cy="21270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20000"/>
              </a:lnSpc>
              <a:defRPr sz="1400"/>
            </a:pPr>
            <a:r>
              <a:t>Die Ergebnisse der Knowledge Distillation entsprachen in keiner Weise den Erwartungen, da die Werte nach diesem zusätzliche Schritt schlechter als zuvor waren. Folgende Ursachen könnten zugrunde liegen:</a:t>
            </a:r>
          </a:p>
          <a:p>
            <a:pPr marL="435080" indent="-181080">
              <a:lnSpc>
                <a:spcPct val="120000"/>
              </a:lnSpc>
              <a:buClr>
                <a:srgbClr val="005EAD"/>
              </a:buClr>
              <a:buSzPct val="100000"/>
              <a:buChar char="▪"/>
              <a:defRPr sz="1300"/>
            </a:pPr>
            <a:r>
              <a:t>Es ist ein systematischer Fehler  (Verwechslung o.ä.) unterlaufen — Durch eine vollständige Wiederholung des Experiments, konnte dieser Aspekt weitgehend ausgeschlossen werden.</a:t>
            </a:r>
          </a:p>
          <a:p>
            <a:pPr marL="435080" indent="-181080">
              <a:lnSpc>
                <a:spcPct val="120000"/>
              </a:lnSpc>
              <a:buClr>
                <a:srgbClr val="005EAD"/>
              </a:buClr>
              <a:buSzPct val="100000"/>
              <a:buChar char="▪"/>
              <a:defRPr sz="1300"/>
            </a:pPr>
            <a:r>
              <a:t>Die verwendete Implementation (DSKD) ist relativ neu und erhält ggf. selbst noch Fehler — Ein Email Kontakt mit dem Autor konnte dies nicht endgültig klären.</a:t>
            </a:r>
          </a:p>
          <a:p>
            <a:pPr marL="435080" indent="-181080">
              <a:lnSpc>
                <a:spcPct val="120000"/>
              </a:lnSpc>
              <a:buClr>
                <a:srgbClr val="005EAD"/>
              </a:buClr>
              <a:buSzPct val="100000"/>
              <a:buChar char="▪"/>
              <a:defRPr sz="1300"/>
            </a:pPr>
            <a:r>
              <a:t>Der „Wissensabstand“ zwischen dem „Student“ und „Teacher“ Modell ist zu gering um ein verbessertes Ergebnis zu erzielen.</a:t>
            </a:r>
          </a:p>
          <a:p>
            <a:pPr marL="435080" indent="-181080">
              <a:lnSpc>
                <a:spcPct val="120000"/>
              </a:lnSpc>
              <a:buClr>
                <a:srgbClr val="005EAD"/>
              </a:buClr>
              <a:buSzPct val="100000"/>
              <a:buChar char="▪"/>
              <a:defRPr sz="1300"/>
            </a:pPr>
            <a:r>
              <a:t>Das verwendete Datenset führt zu einem „overfitting“ auf die verwendeten Trainingsdaten.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71" name="PlaceHolder 1"/>
          <p:cNvSpPr txBox="1"/>
          <p:nvPr>
            <p:ph type="body" sz="quarter" idx="4294967295"/>
          </p:nvPr>
        </p:nvSpPr>
        <p:spPr>
          <a:xfrm>
            <a:off x="115173" y="1272927"/>
            <a:ext cx="3184021" cy="1742403"/>
          </a:xfrm>
          <a:prstGeom prst="rect">
            <a:avLst/>
          </a:prstGeom>
        </p:spPr>
        <p:txBody>
          <a:bodyPr anchor="ctr"/>
          <a:lstStyle>
            <a:lvl1pPr marL="0" indent="0">
              <a:buClrTx/>
              <a:buSzTx/>
              <a:buNone/>
              <a:defRPr sz="1300"/>
            </a:lvl1pPr>
          </a:lstStyle>
          <a:p>
            <a:pPr/>
            <a:r>
              <a:t>Die Tabelle zeigt die Resultate für die AWQ und GPTQ Quantisierung im Vergleich zueinander. Man erkennt in den Benchmark Ergebnissen leichte Vorteile für die AWQ Quantisierung.</a:t>
            </a:r>
          </a:p>
        </p:txBody>
      </p:sp>
      <p:sp>
        <p:nvSpPr>
          <p:cNvPr id="372"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Resultate — Vergleich Quantisierung Verfahren </a:t>
            </a:r>
          </a:p>
        </p:txBody>
      </p:sp>
      <p:grpSp>
        <p:nvGrpSpPr>
          <p:cNvPr id="375" name="Bildschirmfoto 2024-11-19 um 14.31.01.png"/>
          <p:cNvGrpSpPr/>
          <p:nvPr/>
        </p:nvGrpSpPr>
        <p:grpSpPr>
          <a:xfrm>
            <a:off x="3667581" y="1197840"/>
            <a:ext cx="5321505" cy="2056425"/>
            <a:chOff x="0" y="0"/>
            <a:chExt cx="5321504" cy="2056423"/>
          </a:xfrm>
        </p:grpSpPr>
        <p:pic>
          <p:nvPicPr>
            <p:cNvPr id="374" name="Bildschirmfoto 2024-11-19 um 14.31.01.png" descr="Bildschirmfoto 2024-11-19 um 14.31.01.png"/>
            <p:cNvPicPr>
              <a:picLocks noChangeAspect="1"/>
            </p:cNvPicPr>
            <p:nvPr/>
          </p:nvPicPr>
          <p:blipFill>
            <a:blip r:embed="rId2">
              <a:extLst/>
            </a:blip>
            <a:stretch>
              <a:fillRect/>
            </a:stretch>
          </p:blipFill>
          <p:spPr>
            <a:xfrm>
              <a:off x="203200" y="203200"/>
              <a:ext cx="4915105" cy="1611924"/>
            </a:xfrm>
            <a:prstGeom prst="rect">
              <a:avLst/>
            </a:prstGeom>
            <a:ln>
              <a:noFill/>
            </a:ln>
            <a:effectLst/>
          </p:spPr>
        </p:pic>
        <p:pic>
          <p:nvPicPr>
            <p:cNvPr id="373" name="Bildschirmfoto 2024-11-19 um 14.31.01.png" descr="Bildschirmfoto 2024-11-19 um 14.31.01.png"/>
            <p:cNvPicPr>
              <a:picLocks noChangeAspect="0"/>
            </p:cNvPicPr>
            <p:nvPr/>
          </p:nvPicPr>
          <p:blipFill>
            <a:blip r:embed="rId3">
              <a:extLst/>
            </a:blip>
            <a:stretch>
              <a:fillRect/>
            </a:stretch>
          </p:blipFill>
          <p:spPr>
            <a:xfrm>
              <a:off x="0" y="0"/>
              <a:ext cx="5321505" cy="2056424"/>
            </a:xfrm>
            <a:prstGeom prst="rect">
              <a:avLst/>
            </a:prstGeom>
            <a:effectLst/>
          </p:spPr>
        </p:pic>
      </p:grpSp>
      <p:grpSp>
        <p:nvGrpSpPr>
          <p:cNvPr id="378" name="Bild"/>
          <p:cNvGrpSpPr/>
          <p:nvPr/>
        </p:nvGrpSpPr>
        <p:grpSpPr>
          <a:xfrm>
            <a:off x="3667581" y="3445753"/>
            <a:ext cx="4987494" cy="995763"/>
            <a:chOff x="0" y="0"/>
            <a:chExt cx="4987493" cy="995762"/>
          </a:xfrm>
        </p:grpSpPr>
        <p:pic>
          <p:nvPicPr>
            <p:cNvPr id="377" name="Bild" descr="Bild"/>
            <p:cNvPicPr>
              <a:picLocks noChangeAspect="1"/>
            </p:cNvPicPr>
            <p:nvPr/>
          </p:nvPicPr>
          <p:blipFill>
            <a:blip r:embed="rId4">
              <a:extLst/>
            </a:blip>
            <a:srcRect l="0" t="0" r="0" b="44405"/>
            <a:stretch>
              <a:fillRect/>
            </a:stretch>
          </p:blipFill>
          <p:spPr>
            <a:xfrm>
              <a:off x="203199" y="203200"/>
              <a:ext cx="4581095" cy="551263"/>
            </a:xfrm>
            <a:prstGeom prst="rect">
              <a:avLst/>
            </a:prstGeom>
            <a:ln>
              <a:noFill/>
            </a:ln>
            <a:effectLst/>
          </p:spPr>
        </p:pic>
        <p:pic>
          <p:nvPicPr>
            <p:cNvPr id="376" name="Bild" descr="Bild"/>
            <p:cNvPicPr>
              <a:picLocks noChangeAspect="0"/>
            </p:cNvPicPr>
            <p:nvPr/>
          </p:nvPicPr>
          <p:blipFill>
            <a:blip r:embed="rId5">
              <a:extLst/>
            </a:blip>
            <a:stretch>
              <a:fillRect/>
            </a:stretch>
          </p:blipFill>
          <p:spPr>
            <a:xfrm>
              <a:off x="0" y="-1"/>
              <a:ext cx="4987494" cy="995764"/>
            </a:xfrm>
            <a:prstGeom prst="rect">
              <a:avLst/>
            </a:prstGeom>
            <a:effectLst/>
          </p:spPr>
        </p:pic>
      </p:grpSp>
      <p:sp>
        <p:nvSpPr>
          <p:cNvPr id="379" name="PlaceHolder 1"/>
          <p:cNvSpPr txBox="1"/>
          <p:nvPr/>
        </p:nvSpPr>
        <p:spPr>
          <a:xfrm>
            <a:off x="115173" y="3123372"/>
            <a:ext cx="3184021" cy="1640525"/>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lnSpc>
                <a:spcPct val="120000"/>
              </a:lnSpc>
              <a:spcBef>
                <a:spcPts val="1000"/>
              </a:spcBef>
              <a:defRPr sz="1300"/>
            </a:lvl1pPr>
          </a:lstStyle>
          <a:p>
            <a:pPr/>
            <a:r>
              <a:t>Die Belegung des GPU Speichers (In GB) ist für beide Modelle identisch (GPTQ mit 4 Bit)</a:t>
            </a:r>
          </a:p>
        </p:txBody>
      </p:sp>
      <p:sp>
        <p:nvSpPr>
          <p:cNvPr id="380" name="PlaceHolder 1"/>
          <p:cNvSpPr txBox="1"/>
          <p:nvPr/>
        </p:nvSpPr>
        <p:spPr>
          <a:xfrm>
            <a:off x="115173" y="4407287"/>
            <a:ext cx="8578770" cy="164052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lnSpc>
                <a:spcPct val="120000"/>
              </a:lnSpc>
              <a:spcBef>
                <a:spcPts val="1000"/>
              </a:spcBef>
              <a:defRPr sz="1300"/>
            </a:lvl1pPr>
          </a:lstStyle>
          <a:p>
            <a:pPr/>
            <a:r>
              <a:t>Bei den Perplexity Werten unterscheiden sich die Ergebnisse beider Quantisierungs-Verfahren nur minimal. Die Inference Geschwindigkeit wurde im direkten Vergleich nicht ermittelt.</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83" name="PlaceHolder 1"/>
          <p:cNvSpPr txBox="1"/>
          <p:nvPr>
            <p:ph type="body" idx="4294967295"/>
          </p:nvPr>
        </p:nvSpPr>
        <p:spPr>
          <a:xfrm>
            <a:off x="98055" y="1272927"/>
            <a:ext cx="8749505" cy="4674306"/>
          </a:xfrm>
          <a:prstGeom prst="rect">
            <a:avLst/>
          </a:prstGeom>
        </p:spPr>
        <p:txBody>
          <a:bodyPr/>
          <a:lstStyle/>
          <a:p>
            <a:pPr marL="0" indent="0" defTabSz="850391">
              <a:spcBef>
                <a:spcPts val="900"/>
              </a:spcBef>
              <a:buClrTx/>
              <a:buSzTx/>
              <a:buNone/>
              <a:defRPr sz="1395"/>
            </a:pPr>
            <a:r>
              <a:t>Eine Transformation von Large Language Models in Richtung geringerer Hardware Anforderungen ist mit Hilfe der beschriebenen Technologien möglich. </a:t>
            </a:r>
          </a:p>
          <a:p>
            <a:pPr marL="404624" indent="-168404" defTabSz="850391">
              <a:spcBef>
                <a:spcPts val="900"/>
              </a:spcBef>
              <a:buClr>
                <a:srgbClr val="005EAD"/>
              </a:buClr>
              <a:buSzPct val="100000"/>
              <a:buChar char="▪"/>
              <a:defRPr sz="1395"/>
            </a:pPr>
            <a:r>
              <a:t>Die neueren Quantisierungs Verfahren wie AWQ und GPTQ schaffen es die GPU Speicher Auslastung erheblich zu verringern. Dabei müssen nur geringe Kompromisse bei der Qualität der Ergebnisse in Kauf genommen werden. Die Inferenz Geschwindigkeit steigt, bei optimaler Unterstützung durch die Laufzeit Umgebung, ebenfalls signifikant an. </a:t>
            </a:r>
          </a:p>
          <a:p>
            <a:pPr marL="404624" indent="-168404" defTabSz="850391">
              <a:spcBef>
                <a:spcPts val="900"/>
              </a:spcBef>
              <a:buClr>
                <a:srgbClr val="005EAD"/>
              </a:buClr>
              <a:buSzPct val="100000"/>
              <a:buChar char="▪"/>
              <a:defRPr sz="1395"/>
            </a:pPr>
            <a:r>
              <a:t>Ein Pruning der Modelle ermöglicht ebenfalls eine Reduktion der GPU Speicher Belegung. Es muss aber zwingend ein Retraining des veränderten Modells stattfinden, da ansonsten die Qualität der Ergebnisse stark abfällt.</a:t>
            </a:r>
          </a:p>
          <a:p>
            <a:pPr marL="404624" indent="-168404" defTabSz="850391">
              <a:spcBef>
                <a:spcPts val="900"/>
              </a:spcBef>
              <a:buClr>
                <a:srgbClr val="005EAD"/>
              </a:buClr>
              <a:buSzPct val="100000"/>
              <a:buChar char="▪"/>
              <a:defRPr sz="1395"/>
            </a:pPr>
            <a:r>
              <a:t>Eine Kombination der Technologien führt zu besseren Ergebnissen als die Einzeltechnologien, bedarf aber aufwändiger Versuchsreihen und einer genau kontrollierten Balance zwischen Reduktion und Ergebnis.</a:t>
            </a:r>
          </a:p>
          <a:p>
            <a:pPr marL="404624" indent="-168404" defTabSz="850391">
              <a:spcBef>
                <a:spcPts val="900"/>
              </a:spcBef>
              <a:buClr>
                <a:srgbClr val="005EAD"/>
              </a:buClr>
              <a:buSzPct val="100000"/>
              <a:buChar char="▪"/>
              <a:defRPr sz="1395"/>
            </a:pPr>
            <a:r>
              <a:t>Tendenziell verhalten sich alle drei getesteten LLMs ähnlich in Bezug auf die Effekte durch die Reduktion. Um ein optimales Ergebnis zu erhalten sind allerdings entsprechende Versuchsreihen - Insbesondere beim Pruning - erforderlich.</a:t>
            </a:r>
          </a:p>
          <a:p>
            <a:pPr marL="404624" indent="-168404" defTabSz="850391">
              <a:spcBef>
                <a:spcPts val="900"/>
              </a:spcBef>
              <a:buClr>
                <a:srgbClr val="005EAD"/>
              </a:buClr>
              <a:buSzPct val="100000"/>
              <a:buChar char="▪"/>
              <a:defRPr sz="1395"/>
            </a:pPr>
            <a:r>
              <a:t>Das Potential von Knowledge Distillation konnte in dieser Arbeit, aus unklaren Gründen, nicht ausgeschöpft werden.</a:t>
            </a:r>
          </a:p>
        </p:txBody>
      </p:sp>
      <p:sp>
        <p:nvSpPr>
          <p:cNvPr id="384"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Fazit — Experimente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87" name="PlaceHolder 1"/>
          <p:cNvSpPr txBox="1"/>
          <p:nvPr>
            <p:ph type="body" idx="4294967295"/>
          </p:nvPr>
        </p:nvSpPr>
        <p:spPr>
          <a:xfrm>
            <a:off x="98055" y="1272927"/>
            <a:ext cx="8749505" cy="4312146"/>
          </a:xfrm>
          <a:prstGeom prst="rect">
            <a:avLst/>
          </a:prstGeom>
        </p:spPr>
        <p:txBody>
          <a:bodyPr/>
          <a:lstStyle/>
          <a:p>
            <a:pPr marL="0" indent="0">
              <a:buClrTx/>
              <a:buSzTx/>
              <a:buNone/>
            </a:pPr>
          </a:p>
          <a:p>
            <a:pPr marL="435080" indent="-181080">
              <a:buClr>
                <a:srgbClr val="005EAD"/>
              </a:buClr>
              <a:buSzPct val="100000"/>
              <a:buChar char="▪"/>
            </a:pPr>
            <a:r>
              <a:t>Die hier generierten Modelle können grundsätzlich auch in offline Szenarien und auf CPUs bzw. GPUs aus dem Consumer Bereich eingesetzt werden. Je nach Leistungsfähigkeit der Hardware, kann die Inferenz Geschwindigkeit für stark interaktive Anwendungen unbefriedigend sein.</a:t>
            </a:r>
          </a:p>
          <a:p>
            <a:pPr marL="435080" indent="-181080">
              <a:buClr>
                <a:srgbClr val="005EAD"/>
              </a:buClr>
              <a:buSzPct val="100000"/>
              <a:buChar char="▪"/>
            </a:pPr>
            <a:r>
              <a:t>Einen wichtigen Beitrag könnten solche Modelle in spezialisierteren Szenarien leisten. Dazu sollte im Prozess der Modellkomprimierung ein Retraining, mit den für das Szenario relevanten Daten erfolgen:</a:t>
            </a:r>
          </a:p>
          <a:p>
            <a:pPr lvl="1">
              <a:buClr>
                <a:srgbClr val="005EAD"/>
              </a:buClr>
            </a:pPr>
            <a:r>
              <a:t>Für das Retrainig kann z.Bsp. der LoRA Schritt nach dem Pruning genutzt werden.</a:t>
            </a:r>
          </a:p>
          <a:p>
            <a:pPr lvl="1">
              <a:buClr>
                <a:srgbClr val="005EAD"/>
              </a:buClr>
            </a:pPr>
            <a:r>
              <a:t>Eine andere Möglichkeit auch aktuelle, für den Anwendungszweck relevante Daten, zu berücksichtigen stellt Retrieval-Augmented Generation (RAG) dar.</a:t>
            </a:r>
          </a:p>
          <a:p>
            <a:pPr marL="435080" indent="-181080">
              <a:buClr>
                <a:srgbClr val="005EAD"/>
              </a:buClr>
              <a:buSzPct val="100000"/>
              <a:buChar char="▪"/>
            </a:pPr>
            <a:r>
              <a:t>Die in dieser Arbeit erstellten Modelle können der Klasse der </a:t>
            </a:r>
            <a:r>
              <a:rPr b="1"/>
              <a:t>S</a:t>
            </a:r>
            <a:r>
              <a:t>mall </a:t>
            </a:r>
            <a:r>
              <a:rPr b="1"/>
              <a:t>L</a:t>
            </a:r>
            <a:r>
              <a:t>anguage </a:t>
            </a:r>
            <a:r>
              <a:rPr b="1"/>
              <a:t>M</a:t>
            </a:r>
            <a:r>
              <a:t>odels (SLMs) zugeordnet werden</a:t>
            </a:r>
            <a:r>
              <a:rPr baseline="31999"/>
              <a:t>1</a:t>
            </a:r>
            <a:r>
              <a:t>. Dieser Begriff wird in der Literatur zunehmend verwendet und summiert Modelle, bei denen der Focus auf Ressourcenschonung, Spezialisierung und der Nutzung von Standard Hardware liegt.</a:t>
            </a:r>
          </a:p>
        </p:txBody>
      </p:sp>
      <p:sp>
        <p:nvSpPr>
          <p:cNvPr id="388"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Fazit — Einordnung und Ausblick</a:t>
            </a:r>
          </a:p>
        </p:txBody>
      </p:sp>
      <p:sp>
        <p:nvSpPr>
          <p:cNvPr id="389" name="1 Überblick zu SLMs: https://arxiv.org/pdf/2410.20011"/>
          <p:cNvSpPr txBox="1"/>
          <p:nvPr/>
        </p:nvSpPr>
        <p:spPr>
          <a:xfrm>
            <a:off x="559277" y="6238178"/>
            <a:ext cx="7123205" cy="22698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120000"/>
              </a:lnSpc>
              <a:spcBef>
                <a:spcPts val="1200"/>
              </a:spcBef>
              <a:defRPr sz="1000"/>
            </a:pPr>
            <a:r>
              <a:rPr baseline="31999"/>
              <a:t>1 </a:t>
            </a:r>
            <a:r>
              <a:t>Überblick zu SLMs: https://arxiv.org/pdf/2410.20011</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1"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92"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Backup</a:t>
            </a:r>
          </a:p>
        </p:txBody>
      </p:sp>
      <p:sp>
        <p:nvSpPr>
          <p:cNvPr id="393" name="PlaceHolder 1"/>
          <p:cNvSpPr txBox="1"/>
          <p:nvPr/>
        </p:nvSpPr>
        <p:spPr>
          <a:xfrm>
            <a:off x="353160" y="4908413"/>
            <a:ext cx="8646480" cy="916954"/>
          </a:xfrm>
          <a:prstGeom prst="rect">
            <a:avLst/>
          </a:prstGeom>
          <a:ln w="12700">
            <a:miter lim="400000"/>
          </a:ln>
        </p:spPr>
        <p:txBody>
          <a:bodyPr lIns="0" tIns="0" rIns="0" bIns="0">
            <a:normAutofit fontScale="100000" lnSpcReduction="0"/>
          </a:bodyPr>
          <a:lstStyle/>
          <a:p>
            <a:pPr>
              <a:lnSpc>
                <a:spcPct val="120000"/>
              </a:lnSpc>
              <a:spcBef>
                <a:spcPts val="1000"/>
              </a:spcBef>
              <a:defRPr sz="1500"/>
            </a:pP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96"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Technologien — PruneME</a:t>
            </a:r>
          </a:p>
        </p:txBody>
      </p:sp>
      <p:pic>
        <p:nvPicPr>
          <p:cNvPr id="397" name="66c62750c1e094b433cbe096_layer1.png" descr="66c62750c1e094b433cbe096_layer1.png"/>
          <p:cNvPicPr>
            <a:picLocks noChangeAspect="1"/>
          </p:cNvPicPr>
          <p:nvPr/>
        </p:nvPicPr>
        <p:blipFill>
          <a:blip r:embed="rId2">
            <a:extLst/>
          </a:blip>
          <a:stretch>
            <a:fillRect/>
          </a:stretch>
        </p:blipFill>
        <p:spPr>
          <a:xfrm>
            <a:off x="409720" y="1221193"/>
            <a:ext cx="6964514" cy="464010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400"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p>
            <a:pPr defTabSz="859536">
              <a:defRPr sz="2256"/>
            </a:pPr>
            <a:r>
              <a:t>Technologien — AWQ Quantisierung vs. GPTQ</a:t>
            </a:r>
            <a:r>
              <a:rPr b="0">
                <a:latin typeface="Wingdings"/>
                <a:ea typeface="Wingdings"/>
                <a:cs typeface="Wingdings"/>
                <a:sym typeface="Wingdings"/>
              </a:rPr>
              <a:t> </a:t>
            </a:r>
          </a:p>
        </p:txBody>
      </p:sp>
      <p:sp>
        <p:nvSpPr>
          <p:cNvPr id="401" name="GPTQ…"/>
          <p:cNvSpPr txBox="1"/>
          <p:nvPr/>
        </p:nvSpPr>
        <p:spPr>
          <a:xfrm>
            <a:off x="4387830" y="4198832"/>
            <a:ext cx="4690875" cy="115076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GPTQ</a:t>
            </a:r>
          </a:p>
          <a:p>
            <a:pPr/>
            <a:r>
              <a:t>Schichtweise isolierte Quantisierung</a:t>
            </a:r>
          </a:p>
          <a:p>
            <a:pPr/>
            <a:r>
              <a:t>Versucht den Fehler im Output zu minimieren</a:t>
            </a:r>
          </a:p>
        </p:txBody>
      </p:sp>
      <p:pic>
        <p:nvPicPr>
          <p:cNvPr id="402" name="Bild" descr="Bild"/>
          <p:cNvPicPr>
            <a:picLocks noChangeAspect="1"/>
          </p:cNvPicPr>
          <p:nvPr/>
        </p:nvPicPr>
        <p:blipFill>
          <a:blip r:embed="rId2">
            <a:extLst/>
          </a:blip>
          <a:stretch>
            <a:fillRect/>
          </a:stretch>
        </p:blipFill>
        <p:spPr>
          <a:xfrm>
            <a:off x="555778" y="1379388"/>
            <a:ext cx="3746475" cy="4652216"/>
          </a:xfrm>
          <a:prstGeom prst="rect">
            <a:avLst/>
          </a:prstGeom>
          <a:ln w="12700">
            <a:miter lim="400000"/>
          </a:ln>
        </p:spPr>
      </p:pic>
      <p:pic>
        <p:nvPicPr>
          <p:cNvPr id="403" name="Bild" descr="Bild"/>
          <p:cNvPicPr>
            <a:picLocks noChangeAspect="1"/>
          </p:cNvPicPr>
          <p:nvPr/>
        </p:nvPicPr>
        <p:blipFill>
          <a:blip r:embed="rId3">
            <a:extLst/>
          </a:blip>
          <a:stretch>
            <a:fillRect/>
          </a:stretch>
        </p:blipFill>
        <p:spPr>
          <a:xfrm>
            <a:off x="5026717" y="1585423"/>
            <a:ext cx="3746475" cy="170584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259" name="PlaceHolder 1"/>
          <p:cNvSpPr txBox="1"/>
          <p:nvPr>
            <p:ph type="body" sz="half" idx="4294967295"/>
          </p:nvPr>
        </p:nvSpPr>
        <p:spPr>
          <a:xfrm>
            <a:off x="359123" y="1254036"/>
            <a:ext cx="8646481" cy="1834267"/>
          </a:xfrm>
          <a:prstGeom prst="rect">
            <a:avLst/>
          </a:prstGeom>
        </p:spPr>
        <p:txBody>
          <a:bodyPr>
            <a:noAutofit/>
          </a:bodyPr>
          <a:lstStyle/>
          <a:p>
            <a:pPr marL="181079" indent="-181079">
              <a:buClr>
                <a:srgbClr val="005EAD"/>
              </a:buClr>
              <a:buSzPct val="100000"/>
              <a:buChar char="▪"/>
            </a:pPr>
            <a:r>
              <a:t>Nvidia Grafikkarten (GPUs) sind z.Zt. ein unverzichtbarer Bestandteil für die Entwicklung und Nutzung von Large Language Models (LLMs)</a:t>
            </a:r>
          </a:p>
          <a:p>
            <a:pPr marL="181079" indent="-181079">
              <a:buClr>
                <a:srgbClr val="005EAD"/>
              </a:buClr>
              <a:buSzPct val="100000"/>
              <a:buChar char="▪"/>
            </a:pPr>
            <a:r>
              <a:t>Schon ein relativ kleines Modell, wie Llama 3 8B, benötigt eine GPU im Wert von ca. 15 k€ für die native Nutzung durch einen Benutzer (Im engl. als Inference bezeichnet)</a:t>
            </a:r>
          </a:p>
          <a:p>
            <a:pPr marL="181080" indent="-181080">
              <a:buClr>
                <a:srgbClr val="005EAD"/>
              </a:buClr>
              <a:buSzPct val="100000"/>
              <a:buChar char="▪"/>
            </a:pPr>
            <a:r>
              <a:t>Lehrinstitute, kleine Firmen, sowie Weltregionen mit geringen finanziellen Möglichkeiten sind von Entwicklung und Nutzung eigener LLMs weitgehend ausgeschlossen. </a:t>
            </a:r>
          </a:p>
        </p:txBody>
      </p:sp>
      <p:sp>
        <p:nvSpPr>
          <p:cNvPr id="260"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Motivation — Teurer Hardwarebedarf </a:t>
            </a:r>
          </a:p>
        </p:txBody>
      </p:sp>
      <p:grpSp>
        <p:nvGrpSpPr>
          <p:cNvPr id="263" name="Grafik 4"/>
          <p:cNvGrpSpPr/>
          <p:nvPr/>
        </p:nvGrpSpPr>
        <p:grpSpPr>
          <a:xfrm>
            <a:off x="4475840" y="3170497"/>
            <a:ext cx="4429182" cy="2938626"/>
            <a:chOff x="0" y="0"/>
            <a:chExt cx="4429181" cy="2938624"/>
          </a:xfrm>
        </p:grpSpPr>
        <p:pic>
          <p:nvPicPr>
            <p:cNvPr id="262" name="Grafik 4" descr="Grafik 4"/>
            <p:cNvPicPr>
              <a:picLocks noChangeAspect="1"/>
            </p:cNvPicPr>
            <p:nvPr/>
          </p:nvPicPr>
          <p:blipFill>
            <a:blip r:embed="rId2">
              <a:extLst/>
            </a:blip>
            <a:stretch>
              <a:fillRect/>
            </a:stretch>
          </p:blipFill>
          <p:spPr>
            <a:xfrm>
              <a:off x="203200" y="203200"/>
              <a:ext cx="4022782" cy="2494125"/>
            </a:xfrm>
            <a:prstGeom prst="rect">
              <a:avLst/>
            </a:prstGeom>
            <a:ln>
              <a:noFill/>
            </a:ln>
            <a:effectLst/>
          </p:spPr>
        </p:pic>
        <p:pic>
          <p:nvPicPr>
            <p:cNvPr id="261" name="Grafik 4" descr="Grafik 4"/>
            <p:cNvPicPr>
              <a:picLocks noChangeAspect="0"/>
            </p:cNvPicPr>
            <p:nvPr/>
          </p:nvPicPr>
          <p:blipFill>
            <a:blip r:embed="rId3">
              <a:extLst/>
            </a:blip>
            <a:stretch>
              <a:fillRect/>
            </a:stretch>
          </p:blipFill>
          <p:spPr>
            <a:xfrm>
              <a:off x="0" y="0"/>
              <a:ext cx="4429182" cy="2938625"/>
            </a:xfrm>
            <a:prstGeom prst="rect">
              <a:avLst/>
            </a:prstGeom>
            <a:effectLst/>
          </p:spPr>
        </p:pic>
      </p:grpSp>
      <p:sp>
        <p:nvSpPr>
          <p:cNvPr id="264" name="Die nebenstehende Grafik 2 zeigt, dass bei aktuellen LLM Projekten ca. 50 - 70% der Gesamtkosten in Hardware fließen.…"/>
          <p:cNvSpPr txBox="1"/>
          <p:nvPr/>
        </p:nvSpPr>
        <p:spPr>
          <a:xfrm>
            <a:off x="135834" y="3588957"/>
            <a:ext cx="3964479" cy="1717277"/>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p>
            <a:pPr marL="355600" indent="-177800">
              <a:lnSpc>
                <a:spcPct val="120000"/>
              </a:lnSpc>
              <a:spcBef>
                <a:spcPts val="1000"/>
              </a:spcBef>
              <a:buClr>
                <a:schemeClr val="accent1">
                  <a:satOff val="-4409"/>
                  <a:lumOff val="-10509"/>
                </a:schemeClr>
              </a:buClr>
              <a:buSzPct val="120000"/>
              <a:buChar char="▪"/>
              <a:defRPr sz="1500"/>
            </a:pPr>
            <a:r>
              <a:t>Die nebenstehende Grafik </a:t>
            </a:r>
            <a:r>
              <a:rPr baseline="31999"/>
              <a:t>2</a:t>
            </a:r>
            <a:r>
              <a:t> zeigt, dass bei aktuellen LLM Projekten ca. 50 - 70% der Gesamtkosten in Hardware fließen.</a:t>
            </a:r>
          </a:p>
          <a:p>
            <a:pPr marL="355600" indent="-177800">
              <a:lnSpc>
                <a:spcPct val="120000"/>
              </a:lnSpc>
              <a:spcBef>
                <a:spcPts val="1000"/>
              </a:spcBef>
              <a:buClr>
                <a:schemeClr val="accent1">
                  <a:satOff val="-4409"/>
                  <a:lumOff val="-10509"/>
                </a:schemeClr>
              </a:buClr>
              <a:buSzPct val="120000"/>
              <a:buChar char="▪"/>
              <a:defRPr sz="1500"/>
            </a:pPr>
            <a:r>
              <a:t>Die Entwicklungskosten von GPT-4 beliefen sich auf  geschätzte 78 Millionen US$ </a:t>
            </a:r>
            <a:r>
              <a:rPr baseline="31999"/>
              <a:t>1</a:t>
            </a:r>
          </a:p>
        </p:txBody>
      </p:sp>
      <p:sp>
        <p:nvSpPr>
          <p:cNvPr id="265" name="1 https://www.inside-it.ch/so-viel-kosten-grosse-ki-modelle-20240422 2 Ben Cottier u.a. „The rising costs of training frontier AI models“. In: (2024). arXiv: 2405.21015 [cs.CY]."/>
          <p:cNvSpPr txBox="1"/>
          <p:nvPr/>
        </p:nvSpPr>
        <p:spPr>
          <a:xfrm>
            <a:off x="692606" y="6199063"/>
            <a:ext cx="4761139" cy="88192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lnSpc>
                <a:spcPct val="120000"/>
              </a:lnSpc>
              <a:spcBef>
                <a:spcPts val="1200"/>
              </a:spcBef>
              <a:defRPr sz="800"/>
            </a:pPr>
            <a:r>
              <a:rPr baseline="31999"/>
              <a:t>1</a:t>
            </a:r>
            <a:r>
              <a:rPr baseline="31999"/>
              <a:t> </a:t>
            </a:r>
            <a:r>
              <a:rPr>
                <a:hlinkClick r:id="rId4" invalidUrl="" action="" tgtFrame="" tooltip="" history="1" highlightClick="0" endSnd="0"/>
              </a:rPr>
              <a:t>https://www.inside-it.ch/so-viel-kosten-grosse-ki-modelle-20240422</a:t>
            </a:r>
            <a:br>
              <a:rPr baseline="31999"/>
            </a:br>
            <a:r>
              <a:rPr baseline="31999"/>
              <a:t>2</a:t>
            </a:r>
            <a:r>
              <a:t> Ben Cottier u.a. „The rising costs of training frontier AI models“. In: (2024). arXiv: 2405.21015 [cs.CY]. </a:t>
            </a:r>
            <a:b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5"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406" name="PlaceHolder 1"/>
          <p:cNvSpPr txBox="1"/>
          <p:nvPr>
            <p:ph type="body" sz="quarter" idx="4294967295"/>
          </p:nvPr>
        </p:nvSpPr>
        <p:spPr>
          <a:xfrm>
            <a:off x="377013" y="1236662"/>
            <a:ext cx="8646481" cy="911685"/>
          </a:xfrm>
          <a:prstGeom prst="rect">
            <a:avLst/>
          </a:prstGeom>
        </p:spPr>
        <p:txBody>
          <a:bodyPr/>
          <a:lstStyle>
            <a:lvl1pPr marL="0" indent="0">
              <a:buClrTx/>
              <a:buSzTx/>
              <a:buNone/>
            </a:lvl1pPr>
          </a:lstStyle>
          <a:p>
            <a:pPr/>
            <a:r>
              <a:t>Flash Attention splittet die großen Attention-Matritzen in kleinere auf. Diese können dann durch die schnelleren Memory Bereiche (SRAM) des Systems abgearbeitet werden.</a:t>
            </a:r>
          </a:p>
        </p:txBody>
      </p:sp>
      <p:sp>
        <p:nvSpPr>
          <p:cNvPr id="407"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Backup — Flash Attention</a:t>
            </a:r>
          </a:p>
        </p:txBody>
      </p:sp>
      <p:sp>
        <p:nvSpPr>
          <p:cNvPr id="408" name="PlaceHolder 1"/>
          <p:cNvSpPr txBox="1"/>
          <p:nvPr/>
        </p:nvSpPr>
        <p:spPr>
          <a:xfrm>
            <a:off x="377013" y="4995060"/>
            <a:ext cx="8646481" cy="911686"/>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a:lnSpc>
                <a:spcPct val="120000"/>
              </a:lnSpc>
              <a:spcBef>
                <a:spcPts val="1000"/>
              </a:spcBef>
              <a:defRPr sz="1500"/>
            </a:lvl1pPr>
          </a:lstStyle>
          <a:p>
            <a:pPr/>
            <a:r>
              <a:t>Bei der normalen Attention Mechanismus wächst der Speicherbedarf quadratisch zur Sequenz Länge. Bei Flash-Attention ist das Linear. Die Berechnungen können leichter parallelisiert werden. </a:t>
            </a:r>
          </a:p>
        </p:txBody>
      </p:sp>
      <p:sp>
        <p:nvSpPr>
          <p:cNvPr id="409" name="Quelle: https://arxiv.org/pdf/2205.14135"/>
          <p:cNvSpPr txBox="1"/>
          <p:nvPr/>
        </p:nvSpPr>
        <p:spPr>
          <a:xfrm>
            <a:off x="559277" y="6238178"/>
            <a:ext cx="7123205" cy="4913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120000"/>
              </a:lnSpc>
              <a:spcBef>
                <a:spcPts val="1200"/>
              </a:spcBef>
              <a:defRPr sz="800"/>
            </a:pPr>
            <a:r>
              <a:t>Quelle: </a:t>
            </a:r>
            <a:r>
              <a:rPr>
                <a:hlinkClick r:id="rId2" invalidUrl="" action="" tgtFrame="" tooltip="" history="1" highlightClick="0" endSnd="0"/>
              </a:rPr>
              <a:t>https://arxiv.org/pdf/2205.14135</a:t>
            </a:r>
          </a:p>
        </p:txBody>
      </p:sp>
      <p:grpSp>
        <p:nvGrpSpPr>
          <p:cNvPr id="412" name="Bild"/>
          <p:cNvGrpSpPr/>
          <p:nvPr/>
        </p:nvGrpSpPr>
        <p:grpSpPr>
          <a:xfrm>
            <a:off x="1424374" y="1979344"/>
            <a:ext cx="6108629" cy="2770084"/>
            <a:chOff x="0" y="0"/>
            <a:chExt cx="6108628" cy="2770082"/>
          </a:xfrm>
        </p:grpSpPr>
        <p:pic>
          <p:nvPicPr>
            <p:cNvPr id="411" name="Bild" descr="Bild"/>
            <p:cNvPicPr>
              <a:picLocks noChangeAspect="1"/>
            </p:cNvPicPr>
            <p:nvPr/>
          </p:nvPicPr>
          <p:blipFill>
            <a:blip r:embed="rId3">
              <a:extLst/>
            </a:blip>
            <a:stretch>
              <a:fillRect/>
            </a:stretch>
          </p:blipFill>
          <p:spPr>
            <a:xfrm>
              <a:off x="203200" y="203200"/>
              <a:ext cx="5702229" cy="2325583"/>
            </a:xfrm>
            <a:prstGeom prst="rect">
              <a:avLst/>
            </a:prstGeom>
            <a:ln>
              <a:noFill/>
            </a:ln>
            <a:effectLst/>
          </p:spPr>
        </p:pic>
        <p:pic>
          <p:nvPicPr>
            <p:cNvPr id="410" name="Bild" descr="Bild"/>
            <p:cNvPicPr>
              <a:picLocks noChangeAspect="0"/>
            </p:cNvPicPr>
            <p:nvPr/>
          </p:nvPicPr>
          <p:blipFill>
            <a:blip r:embed="rId4">
              <a:extLst/>
            </a:blip>
            <a:stretch>
              <a:fillRect/>
            </a:stretch>
          </p:blipFill>
          <p:spPr>
            <a:xfrm>
              <a:off x="0" y="0"/>
              <a:ext cx="6108629" cy="2770083"/>
            </a:xfrm>
            <a:prstGeom prst="rect">
              <a:avLst/>
            </a:prstGeom>
            <a:effectLst/>
          </p:spPr>
        </p:pic>
      </p:gr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4"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415"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Backup — RAG</a:t>
            </a:r>
          </a:p>
        </p:txBody>
      </p:sp>
      <p:sp>
        <p:nvSpPr>
          <p:cNvPr id="416" name="PlaceHolder 1"/>
          <p:cNvSpPr txBox="1"/>
          <p:nvPr/>
        </p:nvSpPr>
        <p:spPr>
          <a:xfrm>
            <a:off x="377013" y="5186455"/>
            <a:ext cx="8646481" cy="911686"/>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a:lnSpc>
                <a:spcPct val="120000"/>
              </a:lnSpc>
              <a:spcBef>
                <a:spcPts val="1000"/>
              </a:spcBef>
              <a:defRPr sz="1500"/>
            </a:lvl1pPr>
          </a:lstStyle>
          <a:p>
            <a:pPr/>
            <a:r>
              <a:t>Die Assoziation diese mit der Query erfolgt über die Nutzung von Embedding Ähnlichkeiten. </a:t>
            </a:r>
            <a:endParaRPr sz="1200"/>
          </a:p>
        </p:txBody>
      </p:sp>
      <p:sp>
        <p:nvSpPr>
          <p:cNvPr id="417" name="Quelle: https://arxiv.org/pdf/2205.14135"/>
          <p:cNvSpPr txBox="1"/>
          <p:nvPr/>
        </p:nvSpPr>
        <p:spPr>
          <a:xfrm>
            <a:off x="559277" y="6238178"/>
            <a:ext cx="7123205" cy="4913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120000"/>
              </a:lnSpc>
              <a:spcBef>
                <a:spcPts val="1200"/>
              </a:spcBef>
              <a:defRPr sz="800"/>
            </a:pPr>
            <a:r>
              <a:t>Quelle: </a:t>
            </a:r>
            <a:r>
              <a:rPr>
                <a:hlinkClick r:id="rId2" invalidUrl="" action="" tgtFrame="" tooltip="" history="1" highlightClick="0" endSnd="0"/>
              </a:rPr>
              <a:t>https://arxiv.org/pdf/2205.14135</a:t>
            </a:r>
          </a:p>
        </p:txBody>
      </p:sp>
      <p:pic>
        <p:nvPicPr>
          <p:cNvPr id="418" name="rag.png" descr="rag.png"/>
          <p:cNvPicPr>
            <a:picLocks noChangeAspect="1"/>
          </p:cNvPicPr>
          <p:nvPr/>
        </p:nvPicPr>
        <p:blipFill>
          <a:blip r:embed="rId3">
            <a:extLst/>
          </a:blip>
          <a:stretch>
            <a:fillRect/>
          </a:stretch>
        </p:blipFill>
        <p:spPr>
          <a:xfrm>
            <a:off x="1134017" y="1561473"/>
            <a:ext cx="6199766" cy="348494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0"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421"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Backup — Einordnung der Technologien</a:t>
            </a:r>
          </a:p>
        </p:txBody>
      </p:sp>
      <p:sp>
        <p:nvSpPr>
          <p:cNvPr id="422" name="Quelle: https://arxiv.org/pdf/2205.14135"/>
          <p:cNvSpPr txBox="1"/>
          <p:nvPr/>
        </p:nvSpPr>
        <p:spPr>
          <a:xfrm>
            <a:off x="559277" y="6238178"/>
            <a:ext cx="7123205" cy="4913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120000"/>
              </a:lnSpc>
              <a:spcBef>
                <a:spcPts val="1200"/>
              </a:spcBef>
              <a:defRPr sz="800"/>
            </a:pPr>
            <a:r>
              <a:t>Quelle: </a:t>
            </a:r>
            <a:r>
              <a:rPr>
                <a:hlinkClick r:id="rId2" invalidUrl="" action="" tgtFrame="" tooltip="" history="1" highlightClick="0" endSnd="0"/>
              </a:rPr>
              <a:t>https://arxiv.org/pdf/2205.14135</a:t>
            </a:r>
          </a:p>
        </p:txBody>
      </p:sp>
      <p:pic>
        <p:nvPicPr>
          <p:cNvPr id="423" name="Bild" descr="Bild"/>
          <p:cNvPicPr>
            <a:picLocks noChangeAspect="1"/>
          </p:cNvPicPr>
          <p:nvPr/>
        </p:nvPicPr>
        <p:blipFill>
          <a:blip r:embed="rId3">
            <a:extLst/>
          </a:blip>
          <a:stretch>
            <a:fillRect/>
          </a:stretch>
        </p:blipFill>
        <p:spPr>
          <a:xfrm>
            <a:off x="1372669" y="1594632"/>
            <a:ext cx="6472490" cy="380229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268" name="PlaceHolder 1"/>
          <p:cNvSpPr txBox="1"/>
          <p:nvPr>
            <p:ph type="body" sz="half" idx="4294967295"/>
          </p:nvPr>
        </p:nvSpPr>
        <p:spPr>
          <a:xfrm>
            <a:off x="494243" y="4041212"/>
            <a:ext cx="8465364" cy="2149231"/>
          </a:xfrm>
          <a:prstGeom prst="rect">
            <a:avLst/>
          </a:prstGeom>
        </p:spPr>
        <p:txBody>
          <a:bodyPr/>
          <a:lstStyle/>
          <a:p>
            <a:pPr marL="169762" indent="-169762">
              <a:buClr>
                <a:srgbClr val="005EAD"/>
              </a:buClr>
              <a:buSzPct val="100000"/>
              <a:buChar char="▪"/>
              <a:defRPr sz="1400"/>
            </a:pPr>
            <a:r>
              <a:t>Die Grafik der „Thunder Said Energy research consultancy“ sagt für die nächsten 25 Jahre eine Verdopplung des Energiebedarfs von Rechenzentren voraus, welcher größtenteils durch das Training und die Nutzung von KI entsteht </a:t>
            </a:r>
            <a:r>
              <a:rPr baseline="31999"/>
              <a:t>1</a:t>
            </a:r>
          </a:p>
          <a:p>
            <a:pPr lvl="1" marL="626962" indent="-169762">
              <a:buClr>
                <a:srgbClr val="005EAD"/>
              </a:buClr>
              <a:buSzPct val="100000"/>
              <a:buChar char="▪"/>
              <a:defRPr sz="1300"/>
            </a:pPr>
            <a:r>
              <a:t>Im September 2024 kündigte Microsoft an ein altes AKW für die Stromversorgung seines KI Rechenzentrums zu reaktivieren </a:t>
            </a:r>
            <a:r>
              <a:rPr baseline="31999"/>
              <a:t>2</a:t>
            </a:r>
          </a:p>
          <a:p>
            <a:pPr lvl="1" marL="638279" indent="-181079">
              <a:buClr>
                <a:srgbClr val="005EAD"/>
              </a:buClr>
              <a:buSzPct val="100000"/>
              <a:buChar char="▪"/>
              <a:defRPr sz="1300"/>
            </a:pPr>
            <a:r>
              <a:t>Google kauft von „Karios Power“ Mini-Atomkraftwerke, um den Strombedarf seiner Rechenzentren zu gewährleisten. Auch hier ist der Treiber des Energie Mehrverbrauchs im KI Ausbau begründet </a:t>
            </a:r>
            <a:r>
              <a:rPr baseline="31999"/>
              <a:t>3</a:t>
            </a:r>
          </a:p>
        </p:txBody>
      </p:sp>
      <p:sp>
        <p:nvSpPr>
          <p:cNvPr id="269"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Motivation — Hoher Energieverbrauch</a:t>
            </a:r>
          </a:p>
        </p:txBody>
      </p:sp>
      <p:grpSp>
        <p:nvGrpSpPr>
          <p:cNvPr id="272" name="Grafik 2"/>
          <p:cNvGrpSpPr/>
          <p:nvPr/>
        </p:nvGrpSpPr>
        <p:grpSpPr>
          <a:xfrm>
            <a:off x="1926519" y="1238144"/>
            <a:ext cx="5290962" cy="2628066"/>
            <a:chOff x="0" y="0"/>
            <a:chExt cx="5290961" cy="2628064"/>
          </a:xfrm>
        </p:grpSpPr>
        <p:pic>
          <p:nvPicPr>
            <p:cNvPr id="271" name="Grafik 2" descr="Grafik 2"/>
            <p:cNvPicPr>
              <a:picLocks noChangeAspect="1"/>
            </p:cNvPicPr>
            <p:nvPr/>
          </p:nvPicPr>
          <p:blipFill>
            <a:blip r:embed="rId2">
              <a:extLst/>
            </a:blip>
            <a:stretch>
              <a:fillRect/>
            </a:stretch>
          </p:blipFill>
          <p:spPr>
            <a:xfrm>
              <a:off x="203200" y="203200"/>
              <a:ext cx="4884562" cy="2183565"/>
            </a:xfrm>
            <a:prstGeom prst="rect">
              <a:avLst/>
            </a:prstGeom>
            <a:ln>
              <a:noFill/>
            </a:ln>
            <a:effectLst/>
          </p:spPr>
        </p:pic>
        <p:pic>
          <p:nvPicPr>
            <p:cNvPr id="270" name="Grafik 2" descr="Grafik 2"/>
            <p:cNvPicPr>
              <a:picLocks noChangeAspect="0"/>
            </p:cNvPicPr>
            <p:nvPr/>
          </p:nvPicPr>
          <p:blipFill>
            <a:blip r:embed="rId3">
              <a:extLst/>
            </a:blip>
            <a:stretch>
              <a:fillRect/>
            </a:stretch>
          </p:blipFill>
          <p:spPr>
            <a:xfrm>
              <a:off x="0" y="0"/>
              <a:ext cx="5290962" cy="2628065"/>
            </a:xfrm>
            <a:prstGeom prst="rect">
              <a:avLst/>
            </a:prstGeom>
            <a:effectLst/>
          </p:spPr>
        </p:pic>
      </p:grpSp>
      <p:sp>
        <p:nvSpPr>
          <p:cNvPr id="273" name="1 Thunder Said Energy. Internet energy consumption. https://thundersaidenergy.com/downloads/internet-energy-consumpion-data-models-forecasts/ 2 https://www.heise.de/news/Atomstrom-fuer-KI-Rechenzentren-Microsoft-laesst-Three-Mile-Island-reaktivieren-9939"/>
          <p:cNvSpPr txBox="1"/>
          <p:nvPr/>
        </p:nvSpPr>
        <p:spPr>
          <a:xfrm>
            <a:off x="559277" y="6263845"/>
            <a:ext cx="7123205" cy="76430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120000"/>
              </a:lnSpc>
              <a:spcBef>
                <a:spcPts val="1200"/>
              </a:spcBef>
              <a:defRPr sz="800"/>
            </a:pPr>
            <a:r>
              <a:rPr baseline="31999"/>
              <a:t>1 </a:t>
            </a:r>
            <a:r>
              <a:t>Thunder Said Energy. </a:t>
            </a:r>
            <a:r>
              <a:rPr i="1"/>
              <a:t>Internet energy consumption</a:t>
            </a:r>
            <a:r>
              <a:t>. https://thundersaidenergy.com/downloads/internet-energy-consumpion-data-models-forecasts/</a:t>
            </a:r>
            <a:br/>
            <a:r>
              <a:rPr baseline="31999"/>
              <a:t>2 </a:t>
            </a:r>
            <a:r>
              <a:t>https://</a:t>
            </a:r>
            <a:r>
              <a:rPr>
                <a:hlinkClick r:id="rId4" invalidUrl="" action="" tgtFrame="" tooltip="" history="1" highlightClick="0" endSnd="0"/>
              </a:rPr>
              <a:t>www.heise.de/news/Atomstrom-fuer-KI-Rechenzentren-Microsoft-laesst-Three-Mile-Island-reaktivieren-9939236.html</a:t>
            </a:r>
            <a:br/>
            <a:r>
              <a:rPr baseline="31999"/>
              <a:t>3</a:t>
            </a:r>
            <a:r>
              <a:t> https://blog.google/outreach-initiatives/sustainability/google-kairos-power-nuclear-energy-agreement/</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276" name="PlaceHolder 1"/>
          <p:cNvSpPr txBox="1"/>
          <p:nvPr>
            <p:ph type="body" idx="4294967295"/>
          </p:nvPr>
        </p:nvSpPr>
        <p:spPr>
          <a:xfrm>
            <a:off x="353160" y="1266480"/>
            <a:ext cx="8646480" cy="4863241"/>
          </a:xfrm>
          <a:prstGeom prst="rect">
            <a:avLst/>
          </a:prstGeom>
        </p:spPr>
        <p:txBody>
          <a:bodyPr/>
          <a:lstStyle/>
          <a:p>
            <a:pPr marL="0" indent="0" defTabSz="905255">
              <a:spcBef>
                <a:spcPts val="900"/>
              </a:spcBef>
              <a:buClrTx/>
              <a:buSzTx/>
              <a:buNone/>
              <a:defRPr b="1" sz="1584"/>
            </a:pPr>
            <a:r>
              <a:t>Die Zielsetzung dieser Arbeit, war die Verringerung von Ressourcen Anforderungen bei Open Source LLMs, unter weitestgehender Beibehaltung ihrer generellen Fähigkeiten.</a:t>
            </a:r>
          </a:p>
          <a:p>
            <a:pPr marL="0" indent="0" defTabSz="905255">
              <a:lnSpc>
                <a:spcPct val="100000"/>
              </a:lnSpc>
              <a:spcBef>
                <a:spcPts val="900"/>
              </a:spcBef>
              <a:buClrTx/>
              <a:buSzTx/>
              <a:buNone/>
              <a:defRPr sz="1485"/>
            </a:pPr>
            <a:r>
              <a:t>Kriterien:</a:t>
            </a:r>
          </a:p>
          <a:p>
            <a:pPr marL="430729" indent="-179269" defTabSz="905255">
              <a:lnSpc>
                <a:spcPct val="100000"/>
              </a:lnSpc>
              <a:spcBef>
                <a:spcPts val="900"/>
              </a:spcBef>
              <a:buClr>
                <a:srgbClr val="005EAD"/>
              </a:buClr>
              <a:buSzPct val="100000"/>
              <a:buChar char="▪"/>
              <a:defRPr sz="1485"/>
            </a:pPr>
            <a:r>
              <a:t>Verkleinerung des (GPU) Speicherbedarfs</a:t>
            </a:r>
          </a:p>
          <a:p>
            <a:pPr marL="430729" indent="-179269" defTabSz="905255">
              <a:lnSpc>
                <a:spcPct val="100000"/>
              </a:lnSpc>
              <a:spcBef>
                <a:spcPts val="900"/>
              </a:spcBef>
              <a:buClr>
                <a:srgbClr val="005EAD"/>
              </a:buClr>
              <a:buSzPct val="100000"/>
              <a:buChar char="▪"/>
              <a:defRPr sz="1485"/>
            </a:pPr>
            <a:r>
              <a:t>Verbesserung der Inferenz-Geschwindigkeit</a:t>
            </a:r>
          </a:p>
          <a:p>
            <a:pPr marL="430729" indent="-179269" defTabSz="905255">
              <a:lnSpc>
                <a:spcPct val="100000"/>
              </a:lnSpc>
              <a:spcBef>
                <a:spcPts val="900"/>
              </a:spcBef>
              <a:buClr>
                <a:srgbClr val="005EAD"/>
              </a:buClr>
              <a:buSzPct val="100000"/>
              <a:buChar char="▪"/>
              <a:defRPr sz="1485"/>
            </a:pPr>
            <a:r>
              <a:t>Weitgehende Beibehaltung der Fähigkeiten dieser Modelle</a:t>
            </a:r>
          </a:p>
          <a:p>
            <a:pPr marL="430729" indent="-179269" defTabSz="905255">
              <a:lnSpc>
                <a:spcPct val="100000"/>
              </a:lnSpc>
              <a:spcBef>
                <a:spcPts val="900"/>
              </a:spcBef>
              <a:buClr>
                <a:srgbClr val="005EAD"/>
              </a:buClr>
              <a:buSzPct val="100000"/>
              <a:buChar char="▪"/>
              <a:defRPr sz="1485"/>
            </a:pPr>
            <a:r>
              <a:t>Nutzung der Modelle auf verschieden Plattformen (ggf. auch ohne GPU Unterstützung)</a:t>
            </a:r>
          </a:p>
          <a:p>
            <a:pPr marL="0" indent="0" defTabSz="905255">
              <a:spcBef>
                <a:spcPts val="900"/>
              </a:spcBef>
              <a:buClrTx/>
              <a:buSzTx/>
              <a:buNone/>
              <a:defRPr sz="1485"/>
            </a:pPr>
          </a:p>
          <a:p>
            <a:pPr marL="0" indent="0" defTabSz="905255">
              <a:lnSpc>
                <a:spcPct val="100000"/>
              </a:lnSpc>
              <a:spcBef>
                <a:spcPts val="900"/>
              </a:spcBef>
              <a:buClrTx/>
              <a:buSzTx/>
              <a:buNone/>
              <a:defRPr sz="1485"/>
            </a:pPr>
            <a:r>
              <a:t>Um dies zu erreichen wurden folgende, in den letzten Jahren entwickelte Technologien bzw. Kombinationen dieser Technologien verwendet:</a:t>
            </a:r>
          </a:p>
          <a:p>
            <a:pPr marL="430729" indent="-179269" defTabSz="905255">
              <a:lnSpc>
                <a:spcPct val="100000"/>
              </a:lnSpc>
              <a:spcBef>
                <a:spcPts val="900"/>
              </a:spcBef>
              <a:buClr>
                <a:srgbClr val="005EAD"/>
              </a:buClr>
              <a:buSzPct val="100000"/>
              <a:buChar char="▪"/>
              <a:defRPr sz="1485"/>
            </a:pPr>
            <a:r>
              <a:t>Pruning</a:t>
            </a:r>
          </a:p>
          <a:p>
            <a:pPr marL="430729" indent="-179269" defTabSz="905255">
              <a:lnSpc>
                <a:spcPct val="100000"/>
              </a:lnSpc>
              <a:spcBef>
                <a:spcPts val="900"/>
              </a:spcBef>
              <a:buClr>
                <a:srgbClr val="005EAD"/>
              </a:buClr>
              <a:buSzPct val="100000"/>
              <a:buChar char="▪"/>
              <a:defRPr sz="1485"/>
            </a:pPr>
            <a:r>
              <a:t>Quantisierung</a:t>
            </a:r>
          </a:p>
          <a:p>
            <a:pPr marL="430729" indent="-179269" defTabSz="905255">
              <a:lnSpc>
                <a:spcPct val="100000"/>
              </a:lnSpc>
              <a:spcBef>
                <a:spcPts val="900"/>
              </a:spcBef>
              <a:buClr>
                <a:srgbClr val="005EAD"/>
              </a:buClr>
              <a:buSzPct val="100000"/>
              <a:buChar char="▪"/>
              <a:defRPr sz="1485"/>
            </a:pPr>
            <a:r>
              <a:t>Knowledge Distillation</a:t>
            </a:r>
          </a:p>
          <a:p>
            <a:pPr marL="430729" indent="-179269" defTabSz="905255">
              <a:lnSpc>
                <a:spcPct val="100000"/>
              </a:lnSpc>
              <a:spcBef>
                <a:spcPts val="900"/>
              </a:spcBef>
              <a:buClr>
                <a:srgbClr val="005EAD"/>
              </a:buClr>
              <a:buSzPct val="100000"/>
              <a:buChar char="▪"/>
              <a:defRPr sz="1485"/>
            </a:pPr>
            <a:r>
              <a:t>Low Rank Adaption (LoRA)</a:t>
            </a:r>
          </a:p>
        </p:txBody>
      </p:sp>
      <p:sp>
        <p:nvSpPr>
          <p:cNvPr id="277"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Ziel der Masterarbeit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280" name="PlaceHolder 1"/>
          <p:cNvSpPr txBox="1"/>
          <p:nvPr>
            <p:ph type="body" sz="quarter" idx="4294967295"/>
          </p:nvPr>
        </p:nvSpPr>
        <p:spPr>
          <a:xfrm>
            <a:off x="377013" y="1236662"/>
            <a:ext cx="8646481" cy="911685"/>
          </a:xfrm>
          <a:prstGeom prst="rect">
            <a:avLst/>
          </a:prstGeom>
        </p:spPr>
        <p:txBody>
          <a:bodyPr/>
          <a:lstStyle>
            <a:lvl1pPr marL="0" indent="0">
              <a:buClrTx/>
              <a:buSzTx/>
              <a:buNone/>
            </a:lvl1pPr>
          </a:lstStyle>
          <a:p>
            <a:pPr/>
            <a:r>
              <a:t>Der Begriff „Pruning“ umfasst verschiedene Verfahren, die zum Ziel haben, für die Qualität weniger relevante Anteile eines deep neural networks (DNN) zu entfernen.</a:t>
            </a:r>
          </a:p>
        </p:txBody>
      </p:sp>
      <p:sp>
        <p:nvSpPr>
          <p:cNvPr id="281"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Technologien — Pruning</a:t>
            </a:r>
          </a:p>
        </p:txBody>
      </p:sp>
      <p:grpSp>
        <p:nvGrpSpPr>
          <p:cNvPr id="284" name="Pruning-variants.png"/>
          <p:cNvGrpSpPr/>
          <p:nvPr/>
        </p:nvGrpSpPr>
        <p:grpSpPr>
          <a:xfrm>
            <a:off x="1961285" y="2046549"/>
            <a:ext cx="5221430" cy="2764902"/>
            <a:chOff x="0" y="0"/>
            <a:chExt cx="5221429" cy="2764901"/>
          </a:xfrm>
        </p:grpSpPr>
        <p:pic>
          <p:nvPicPr>
            <p:cNvPr id="283" name="Pruning-variants.png" descr="Pruning-variants.png"/>
            <p:cNvPicPr>
              <a:picLocks noChangeAspect="1"/>
            </p:cNvPicPr>
            <p:nvPr/>
          </p:nvPicPr>
          <p:blipFill>
            <a:blip r:embed="rId2">
              <a:extLst/>
            </a:blip>
            <a:stretch>
              <a:fillRect/>
            </a:stretch>
          </p:blipFill>
          <p:spPr>
            <a:xfrm>
              <a:off x="203200" y="203200"/>
              <a:ext cx="4815030" cy="2320402"/>
            </a:xfrm>
            <a:prstGeom prst="rect">
              <a:avLst/>
            </a:prstGeom>
            <a:ln>
              <a:noFill/>
            </a:ln>
            <a:effectLst/>
          </p:spPr>
        </p:pic>
        <p:pic>
          <p:nvPicPr>
            <p:cNvPr id="282" name="Pruning-variants.png" descr="Pruning-variants.png"/>
            <p:cNvPicPr>
              <a:picLocks noChangeAspect="0"/>
            </p:cNvPicPr>
            <p:nvPr/>
          </p:nvPicPr>
          <p:blipFill>
            <a:blip r:embed="rId3">
              <a:extLst/>
            </a:blip>
            <a:stretch>
              <a:fillRect/>
            </a:stretch>
          </p:blipFill>
          <p:spPr>
            <a:xfrm>
              <a:off x="0" y="0"/>
              <a:ext cx="5221430" cy="2764902"/>
            </a:xfrm>
            <a:prstGeom prst="rect">
              <a:avLst/>
            </a:prstGeom>
            <a:effectLst/>
          </p:spPr>
        </p:pic>
      </p:grpSp>
      <p:sp>
        <p:nvSpPr>
          <p:cNvPr id="285" name="PlaceHolder 1"/>
          <p:cNvSpPr txBox="1"/>
          <p:nvPr/>
        </p:nvSpPr>
        <p:spPr>
          <a:xfrm>
            <a:off x="377013" y="4995060"/>
            <a:ext cx="8646481" cy="911686"/>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defTabSz="841247">
              <a:lnSpc>
                <a:spcPct val="120000"/>
              </a:lnSpc>
              <a:spcBef>
                <a:spcPts val="900"/>
              </a:spcBef>
              <a:defRPr sz="1380"/>
            </a:pPr>
            <a:r>
              <a:t>Beim</a:t>
            </a:r>
            <a:r>
              <a:rPr i="1"/>
              <a:t> Structured Pruning</a:t>
            </a:r>
            <a:r>
              <a:t> werden ganze Bereiche des DNNs entfernt, während beim </a:t>
            </a:r>
            <a:r>
              <a:rPr i="1"/>
              <a:t>Unstructured Pruning</a:t>
            </a:r>
            <a:r>
              <a:t> nur einzelne Gewichte in den Schichten des Netzwerks entfernt werden. Bei beiden Ansätzen werden vorab die Strukturen/Gewichte identifiziert, welche nur wenig zur Gesamtleistung des DNNs beitragen.</a:t>
            </a:r>
            <a:br/>
            <a:r>
              <a:t>In der Arbeit wurde ein Verfahren ausgewählt, welches ein Hybrid aus beiden Ansätzen benutzt.  </a:t>
            </a:r>
          </a:p>
        </p:txBody>
      </p:sp>
      <p:sp>
        <p:nvSpPr>
          <p:cNvPr id="286" name="Abbildung aus: https://medium.com/@jan_marcel_kezmann/optimizing-deep-learning-models-with-pruning-a-practical-guide-163e990c02af#609c"/>
          <p:cNvSpPr txBox="1"/>
          <p:nvPr/>
        </p:nvSpPr>
        <p:spPr>
          <a:xfrm>
            <a:off x="559277" y="6238178"/>
            <a:ext cx="7123205" cy="4913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457200">
              <a:lnSpc>
                <a:spcPct val="120000"/>
              </a:lnSpc>
              <a:spcBef>
                <a:spcPts val="1200"/>
              </a:spcBef>
              <a:defRPr baseline="31999" sz="800"/>
            </a:lvl1pPr>
          </a:lstStyle>
          <a:p>
            <a:pPr>
              <a:defRPr baseline="0"/>
            </a:pPr>
            <a:r>
              <a:rPr baseline="31999"/>
              <a:t>Abbildung aus: https://medium.com/@jan_marcel_kezmann/optimizing-deep-learning-models-with-pruning-a-practical-guide-163e990c02af#609c</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289" name="PlaceHolder 1"/>
          <p:cNvSpPr txBox="1"/>
          <p:nvPr>
            <p:ph type="body" sz="quarter" idx="4294967295"/>
          </p:nvPr>
        </p:nvSpPr>
        <p:spPr>
          <a:xfrm>
            <a:off x="353160" y="1266480"/>
            <a:ext cx="8646480" cy="640714"/>
          </a:xfrm>
          <a:prstGeom prst="rect">
            <a:avLst/>
          </a:prstGeom>
        </p:spPr>
        <p:txBody>
          <a:bodyPr/>
          <a:lstStyle>
            <a:lvl1pPr marL="0" indent="0" defTabSz="877823">
              <a:spcBef>
                <a:spcPts val="900"/>
              </a:spcBef>
              <a:buClrTx/>
              <a:buSzTx/>
              <a:buNone/>
              <a:defRPr sz="1440"/>
            </a:lvl1pPr>
          </a:lstStyle>
          <a:p>
            <a:pPr/>
            <a:r>
              <a:t>Als Quantisierung wird die Verringerung der Präzision der Einzelgewichte des Modells bezeichnet. Diese Technologie ist gut etabliert und es existieren mehrere alternative Ansätze Quantisierungen durchzuführen.</a:t>
            </a:r>
          </a:p>
        </p:txBody>
      </p:sp>
      <p:sp>
        <p:nvSpPr>
          <p:cNvPr id="290"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Technologien — Quantisierung</a:t>
            </a:r>
          </a:p>
        </p:txBody>
      </p:sp>
      <p:grpSp>
        <p:nvGrpSpPr>
          <p:cNvPr id="293" name="FP-to-Integer.png"/>
          <p:cNvGrpSpPr/>
          <p:nvPr/>
        </p:nvGrpSpPr>
        <p:grpSpPr>
          <a:xfrm>
            <a:off x="288660" y="2013006"/>
            <a:ext cx="4640364" cy="2553371"/>
            <a:chOff x="0" y="0"/>
            <a:chExt cx="4640362" cy="2553370"/>
          </a:xfrm>
        </p:grpSpPr>
        <p:pic>
          <p:nvPicPr>
            <p:cNvPr id="292" name="FP-to-Integer.png" descr="FP-to-Integer.png"/>
            <p:cNvPicPr>
              <a:picLocks noChangeAspect="1"/>
            </p:cNvPicPr>
            <p:nvPr/>
          </p:nvPicPr>
          <p:blipFill>
            <a:blip r:embed="rId2">
              <a:extLst/>
            </a:blip>
            <a:stretch>
              <a:fillRect/>
            </a:stretch>
          </p:blipFill>
          <p:spPr>
            <a:xfrm>
              <a:off x="203200" y="203200"/>
              <a:ext cx="4233963" cy="2108871"/>
            </a:xfrm>
            <a:prstGeom prst="rect">
              <a:avLst/>
            </a:prstGeom>
            <a:ln>
              <a:noFill/>
            </a:ln>
            <a:effectLst/>
          </p:spPr>
        </p:pic>
        <p:pic>
          <p:nvPicPr>
            <p:cNvPr id="291" name="FP-to-Integer.png" descr="FP-to-Integer.png"/>
            <p:cNvPicPr>
              <a:picLocks noChangeAspect="0"/>
            </p:cNvPicPr>
            <p:nvPr/>
          </p:nvPicPr>
          <p:blipFill>
            <a:blip r:embed="rId3">
              <a:extLst/>
            </a:blip>
            <a:stretch>
              <a:fillRect/>
            </a:stretch>
          </p:blipFill>
          <p:spPr>
            <a:xfrm>
              <a:off x="0" y="0"/>
              <a:ext cx="4640363" cy="2553371"/>
            </a:xfrm>
            <a:prstGeom prst="rect">
              <a:avLst/>
            </a:prstGeom>
            <a:effectLst/>
          </p:spPr>
        </p:pic>
      </p:grpSp>
      <p:sp>
        <p:nvSpPr>
          <p:cNvPr id="294" name="PlaceHolder 1"/>
          <p:cNvSpPr txBox="1"/>
          <p:nvPr/>
        </p:nvSpPr>
        <p:spPr>
          <a:xfrm>
            <a:off x="353160" y="4908413"/>
            <a:ext cx="8646480" cy="916954"/>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defTabSz="877823">
              <a:lnSpc>
                <a:spcPct val="120000"/>
              </a:lnSpc>
              <a:spcBef>
                <a:spcPts val="900"/>
              </a:spcBef>
              <a:defRPr sz="1440"/>
            </a:lvl1pPr>
          </a:lstStyle>
          <a:p>
            <a:pPr/>
            <a:r>
              <a:t>Alleine durch die Änderung des Variablentyps (linke Abbildung) von Fliesskomma zu Festkomma kann ein erheblicher Anteil an Speicherplatz eingespart werden. Weitere Einsparungen von Speicherplatz können durch Kalibrierung der Werte und eine Verringerung der Bitbreite (rechte Abbildung) der Variablen erfolgen.</a:t>
            </a:r>
          </a:p>
        </p:txBody>
      </p:sp>
      <p:grpSp>
        <p:nvGrpSpPr>
          <p:cNvPr id="297" name="fa37a58d-1f5a-433c-b235-5b073596bbca_1460x848.jpeg"/>
          <p:cNvGrpSpPr/>
          <p:nvPr/>
        </p:nvGrpSpPr>
        <p:grpSpPr>
          <a:xfrm>
            <a:off x="4960588" y="2021877"/>
            <a:ext cx="4035852" cy="2553371"/>
            <a:chOff x="0" y="0"/>
            <a:chExt cx="4035850" cy="2553370"/>
          </a:xfrm>
        </p:grpSpPr>
        <p:pic>
          <p:nvPicPr>
            <p:cNvPr id="296" name="fa37a58d-1f5a-433c-b235-5b073596bbca_1460x848.jpeg" descr="fa37a58d-1f5a-433c-b235-5b073596bbca_1460x848.jpeg"/>
            <p:cNvPicPr>
              <a:picLocks noChangeAspect="1"/>
            </p:cNvPicPr>
            <p:nvPr/>
          </p:nvPicPr>
          <p:blipFill>
            <a:blip r:embed="rId4">
              <a:extLst/>
            </a:blip>
            <a:stretch>
              <a:fillRect/>
            </a:stretch>
          </p:blipFill>
          <p:spPr>
            <a:xfrm>
              <a:off x="203200" y="203200"/>
              <a:ext cx="3629451" cy="2108871"/>
            </a:xfrm>
            <a:prstGeom prst="rect">
              <a:avLst/>
            </a:prstGeom>
            <a:ln>
              <a:noFill/>
            </a:ln>
            <a:effectLst/>
          </p:spPr>
        </p:pic>
        <p:pic>
          <p:nvPicPr>
            <p:cNvPr id="295" name="fa37a58d-1f5a-433c-b235-5b073596bbca_1460x848.jpeg" descr="fa37a58d-1f5a-433c-b235-5b073596bbca_1460x848.jpeg"/>
            <p:cNvPicPr>
              <a:picLocks noChangeAspect="0"/>
            </p:cNvPicPr>
            <p:nvPr/>
          </p:nvPicPr>
          <p:blipFill>
            <a:blip r:embed="rId5">
              <a:extLst/>
            </a:blip>
            <a:stretch>
              <a:fillRect/>
            </a:stretch>
          </p:blipFill>
          <p:spPr>
            <a:xfrm>
              <a:off x="0" y="0"/>
              <a:ext cx="4035851" cy="2553371"/>
            </a:xfrm>
            <a:prstGeom prst="rect">
              <a:avLst/>
            </a:prstGeom>
            <a:effectLst/>
          </p:spPr>
        </p:pic>
      </p:grpSp>
      <p:sp>
        <p:nvSpPr>
          <p:cNvPr id="298" name="Abbildungen aus: https://newsletter.maartengrootendorst.com/p/a-visual-guide-to-quantization"/>
          <p:cNvSpPr txBox="1"/>
          <p:nvPr/>
        </p:nvSpPr>
        <p:spPr>
          <a:xfrm>
            <a:off x="559277" y="6238178"/>
            <a:ext cx="7123205" cy="49131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120000"/>
              </a:lnSpc>
              <a:spcBef>
                <a:spcPts val="1200"/>
              </a:spcBef>
              <a:defRPr sz="800"/>
            </a:pPr>
            <a:r>
              <a:rPr baseline="31999"/>
              <a:t>Abbildungen aus: </a:t>
            </a:r>
            <a:r>
              <a:rPr u="sng">
                <a:solidFill>
                  <a:srgbClr val="0000FF"/>
                </a:solidFill>
                <a:uFill>
                  <a:solidFill>
                    <a:srgbClr val="0000FF"/>
                  </a:solidFill>
                </a:uFill>
                <a:hlinkClick r:id="rId6" invalidUrl="" action="" tgtFrame="" tooltip="" history="1" highlightClick="0" endSnd="0"/>
              </a:rPr>
              <a:t>https://newsletter.maartengrootendorst.com/p/a-visual-guide-to-quantization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0"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01" name="PlaceHolder 1"/>
          <p:cNvSpPr txBox="1"/>
          <p:nvPr>
            <p:ph type="body" sz="quarter" idx="4294967295"/>
          </p:nvPr>
        </p:nvSpPr>
        <p:spPr>
          <a:xfrm>
            <a:off x="377013" y="1236662"/>
            <a:ext cx="8646481" cy="911685"/>
          </a:xfrm>
          <a:prstGeom prst="rect">
            <a:avLst/>
          </a:prstGeom>
        </p:spPr>
        <p:txBody>
          <a:bodyPr/>
          <a:lstStyle>
            <a:lvl1pPr marL="0" indent="0">
              <a:buClrTx/>
              <a:buSzTx/>
              <a:buNone/>
            </a:lvl1pPr>
          </a:lstStyle>
          <a:p>
            <a:pPr/>
            <a:r>
              <a:t>Knowledge Distillation beschreibt den Prozess bei dem Antworten eines größeren Modells (Teacher) benutzt werden, um ein kleineres Modell (Student) zu trainieren. </a:t>
            </a:r>
          </a:p>
        </p:txBody>
      </p:sp>
      <p:sp>
        <p:nvSpPr>
          <p:cNvPr id="302"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Technologien — Knowledge Distillation</a:t>
            </a:r>
          </a:p>
        </p:txBody>
      </p:sp>
      <p:sp>
        <p:nvSpPr>
          <p:cNvPr id="303" name="PlaceHolder 1"/>
          <p:cNvSpPr txBox="1"/>
          <p:nvPr/>
        </p:nvSpPr>
        <p:spPr>
          <a:xfrm>
            <a:off x="377013" y="4742442"/>
            <a:ext cx="8646481" cy="1382023"/>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nSpc>
                <a:spcPct val="120000"/>
              </a:lnSpc>
              <a:spcBef>
                <a:spcPts val="1000"/>
              </a:spcBef>
              <a:defRPr sz="1500"/>
            </a:pPr>
            <a:r>
              <a:t>Die Übertragung des „Knowledge“ wird primär zwischen Modellen mit ähnlicher Struktur vorgenommen, kann aber auch zwischen Modellen mit unterschiedlicher Struktur erfolgen. </a:t>
            </a:r>
            <a:br/>
            <a:r>
              <a:t>In dieser Arbeit wurde Knowledge Distillation auf die durch Pruning verkleinerten und mittels LoRA retrainierten Modelle (Student) angewendet, wobei das  zugehörige Ursprungsmodell als „Teacher“ fungierte.</a:t>
            </a:r>
          </a:p>
        </p:txBody>
      </p:sp>
      <p:sp>
        <p:nvSpPr>
          <p:cNvPr id="304" name="Abbildung aus: https://amit-s.medium.com/everything-you-need-to-know-about-knowledge-distillation-aka-teacher-student-model-d6ee10fe7276"/>
          <p:cNvSpPr txBox="1"/>
          <p:nvPr/>
        </p:nvSpPr>
        <p:spPr>
          <a:xfrm>
            <a:off x="559277" y="6238178"/>
            <a:ext cx="7123205" cy="20241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457200">
              <a:lnSpc>
                <a:spcPct val="120000"/>
              </a:lnSpc>
              <a:spcBef>
                <a:spcPts val="1200"/>
              </a:spcBef>
              <a:defRPr baseline="31999" sz="800"/>
            </a:lvl1pPr>
          </a:lstStyle>
          <a:p>
            <a:pPr>
              <a:defRPr baseline="0"/>
            </a:pPr>
            <a:r>
              <a:rPr baseline="31999"/>
              <a:t>Abbildung aus: https://amit-s.medium.com/everything-you-need-to-know-about-knowledge-distillation-aka-teacher-student-model-d6ee10fe7276</a:t>
            </a:r>
          </a:p>
        </p:txBody>
      </p:sp>
      <p:grpSp>
        <p:nvGrpSpPr>
          <p:cNvPr id="307" name="KD-1.png"/>
          <p:cNvGrpSpPr/>
          <p:nvPr/>
        </p:nvGrpSpPr>
        <p:grpSpPr>
          <a:xfrm>
            <a:off x="1018704" y="2226354"/>
            <a:ext cx="7106592" cy="2405292"/>
            <a:chOff x="0" y="0"/>
            <a:chExt cx="7106590" cy="2405290"/>
          </a:xfrm>
        </p:grpSpPr>
        <p:pic>
          <p:nvPicPr>
            <p:cNvPr id="306" name="KD-1.png" descr="KD-1.png"/>
            <p:cNvPicPr>
              <a:picLocks noChangeAspect="1"/>
            </p:cNvPicPr>
            <p:nvPr/>
          </p:nvPicPr>
          <p:blipFill>
            <a:blip r:embed="rId2">
              <a:extLst/>
            </a:blip>
            <a:stretch>
              <a:fillRect/>
            </a:stretch>
          </p:blipFill>
          <p:spPr>
            <a:xfrm>
              <a:off x="203200" y="203200"/>
              <a:ext cx="6700191" cy="1960791"/>
            </a:xfrm>
            <a:prstGeom prst="rect">
              <a:avLst/>
            </a:prstGeom>
            <a:ln>
              <a:noFill/>
            </a:ln>
            <a:effectLst/>
          </p:spPr>
        </p:pic>
        <p:pic>
          <p:nvPicPr>
            <p:cNvPr id="305" name="KD-1.png" descr="KD-1.png"/>
            <p:cNvPicPr>
              <a:picLocks noChangeAspect="0"/>
            </p:cNvPicPr>
            <p:nvPr/>
          </p:nvPicPr>
          <p:blipFill>
            <a:blip r:embed="rId3">
              <a:extLst/>
            </a:blip>
            <a:stretch>
              <a:fillRect/>
            </a:stretch>
          </p:blipFill>
          <p:spPr>
            <a:xfrm>
              <a:off x="0" y="0"/>
              <a:ext cx="7106591" cy="2405291"/>
            </a:xfrm>
            <a:prstGeom prst="rect">
              <a:avLst/>
            </a:prstGeom>
            <a:effectLst/>
          </p:spPr>
        </p:pic>
      </p:gr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10" name="PlaceHolder 1"/>
          <p:cNvSpPr txBox="1"/>
          <p:nvPr>
            <p:ph type="body" sz="quarter" idx="4294967295"/>
          </p:nvPr>
        </p:nvSpPr>
        <p:spPr>
          <a:xfrm>
            <a:off x="377013" y="1236662"/>
            <a:ext cx="8646481" cy="1082776"/>
          </a:xfrm>
          <a:prstGeom prst="rect">
            <a:avLst/>
          </a:prstGeom>
        </p:spPr>
        <p:txBody>
          <a:bodyPr/>
          <a:lstStyle>
            <a:lvl1pPr marL="0" indent="0">
              <a:buClrTx/>
              <a:buSzTx/>
              <a:buNone/>
            </a:lvl1pPr>
          </a:lstStyle>
          <a:p>
            <a:pPr/>
            <a:r>
              <a:t>Das LoRA Verfahren selbst verringert nicht primär die Größe eines LLMs, sondern wird in dieser Arbeit zur Verbesserung geprunter Modelle mittels Retraining eingesetzt. In der verwendeten QLoRA Weiterentwicklung wird es mit einer Quantisierung kombiniert, so dass letztlich doch ein verkleinertes Modell entsteht.  </a:t>
            </a:r>
          </a:p>
        </p:txBody>
      </p:sp>
      <p:sp>
        <p:nvSpPr>
          <p:cNvPr id="311"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Technologien — Low rank adaption (LoRA)</a:t>
            </a:r>
          </a:p>
        </p:txBody>
      </p:sp>
      <p:sp>
        <p:nvSpPr>
          <p:cNvPr id="312" name="PlaceHolder 1"/>
          <p:cNvSpPr txBox="1"/>
          <p:nvPr/>
        </p:nvSpPr>
        <p:spPr>
          <a:xfrm>
            <a:off x="377013" y="4866902"/>
            <a:ext cx="8646481" cy="1382023"/>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a:lnSpc>
                <a:spcPct val="120000"/>
              </a:lnSpc>
              <a:spcBef>
                <a:spcPts val="1000"/>
              </a:spcBef>
              <a:defRPr sz="1500"/>
            </a:pPr>
            <a:r>
              <a:t>LoRA fügt den „Weights“ </a:t>
            </a:r>
            <a:r>
              <a:rPr i="1"/>
              <a:t>W</a:t>
            </a:r>
            <a:r>
              <a:rPr baseline="-5999" i="1"/>
              <a:t>org</a:t>
            </a:r>
            <a:r>
              <a:t> eines Modells ein Adapter </a:t>
            </a:r>
            <a:r>
              <a:rPr i="1"/>
              <a:t>∆W</a:t>
            </a:r>
            <a:r>
              <a:t> hinzu der aus zwei niederrangigen Matrizen </a:t>
            </a:r>
            <a:r>
              <a:rPr i="1"/>
              <a:t>∆W = W</a:t>
            </a:r>
            <a:r>
              <a:rPr baseline="-5999" i="1"/>
              <a:t>A</a:t>
            </a:r>
            <a:r>
              <a:rPr i="1"/>
              <a:t> x W</a:t>
            </a:r>
            <a:r>
              <a:rPr baseline="-5999" i="1"/>
              <a:t>B</a:t>
            </a:r>
            <a:r>
              <a:rPr i="1"/>
              <a:t> besteht. </a:t>
            </a:r>
            <a:r>
              <a:t>Die Matrizen </a:t>
            </a:r>
            <a:r>
              <a:rPr i="1"/>
              <a:t>W</a:t>
            </a:r>
            <a:r>
              <a:rPr baseline="-5999" i="1"/>
              <a:t>A</a:t>
            </a:r>
            <a:r>
              <a:rPr i="1"/>
              <a:t> und W</a:t>
            </a:r>
            <a:r>
              <a:rPr baseline="-5999" i="1"/>
              <a:t>B </a:t>
            </a:r>
            <a:r>
              <a:t>werden im Training angepasst und dann dem Modell hinzugefügt, dass so auf neue Inhalte angepasst wird. Dieses Verfahren benötigt deutlich weniger Speicherplatz und nimmt keine Änderungen am Ursprungsmodell vor.</a:t>
            </a:r>
          </a:p>
        </p:txBody>
      </p:sp>
      <p:sp>
        <p:nvSpPr>
          <p:cNvPr id="313" name="Abbildung aus: https://lightning.ai/pages/community/tutorial/lora-llm/"/>
          <p:cNvSpPr txBox="1"/>
          <p:nvPr/>
        </p:nvSpPr>
        <p:spPr>
          <a:xfrm>
            <a:off x="559277" y="6244142"/>
            <a:ext cx="7123205" cy="6278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ct val="120000"/>
              </a:lnSpc>
              <a:spcBef>
                <a:spcPts val="1200"/>
              </a:spcBef>
              <a:defRPr sz="800"/>
            </a:pPr>
            <a:r>
              <a:t>Abbildung aus: https://lightning.ai/pages/community/tutorial/lora-llm/</a:t>
            </a:r>
            <a:br/>
          </a:p>
        </p:txBody>
      </p:sp>
      <p:grpSp>
        <p:nvGrpSpPr>
          <p:cNvPr id="316" name="lora-6.png"/>
          <p:cNvGrpSpPr/>
          <p:nvPr/>
        </p:nvGrpSpPr>
        <p:grpSpPr>
          <a:xfrm>
            <a:off x="1417780" y="2332441"/>
            <a:ext cx="1963512" cy="2309535"/>
            <a:chOff x="0" y="0"/>
            <a:chExt cx="1963511" cy="2309534"/>
          </a:xfrm>
        </p:grpSpPr>
        <p:pic>
          <p:nvPicPr>
            <p:cNvPr id="315" name="lora-6.png" descr="lora-6.png"/>
            <p:cNvPicPr>
              <a:picLocks noChangeAspect="1"/>
            </p:cNvPicPr>
            <p:nvPr/>
          </p:nvPicPr>
          <p:blipFill>
            <a:blip r:embed="rId2">
              <a:extLst/>
            </a:blip>
            <a:stretch>
              <a:fillRect/>
            </a:stretch>
          </p:blipFill>
          <p:spPr>
            <a:xfrm>
              <a:off x="203200" y="203200"/>
              <a:ext cx="1557112" cy="1865035"/>
            </a:xfrm>
            <a:prstGeom prst="rect">
              <a:avLst/>
            </a:prstGeom>
            <a:ln>
              <a:noFill/>
            </a:ln>
            <a:effectLst/>
          </p:spPr>
        </p:pic>
        <p:pic>
          <p:nvPicPr>
            <p:cNvPr id="314" name="lora-6.png" descr="lora-6.png"/>
            <p:cNvPicPr>
              <a:picLocks noChangeAspect="0"/>
            </p:cNvPicPr>
            <p:nvPr/>
          </p:nvPicPr>
          <p:blipFill>
            <a:blip r:embed="rId3">
              <a:extLst/>
            </a:blip>
            <a:stretch>
              <a:fillRect/>
            </a:stretch>
          </p:blipFill>
          <p:spPr>
            <a:xfrm>
              <a:off x="0" y="0"/>
              <a:ext cx="1963512" cy="2309535"/>
            </a:xfrm>
            <a:prstGeom prst="rect">
              <a:avLst/>
            </a:prstGeom>
            <a:effectLst/>
          </p:spPr>
        </p:pic>
      </p:grpSp>
      <p:grpSp>
        <p:nvGrpSpPr>
          <p:cNvPr id="319" name="rank-decomposition.png"/>
          <p:cNvGrpSpPr/>
          <p:nvPr/>
        </p:nvGrpSpPr>
        <p:grpSpPr>
          <a:xfrm>
            <a:off x="4312782" y="2471009"/>
            <a:ext cx="3803903" cy="2032399"/>
            <a:chOff x="0" y="0"/>
            <a:chExt cx="3803902" cy="2032397"/>
          </a:xfrm>
        </p:grpSpPr>
        <p:pic>
          <p:nvPicPr>
            <p:cNvPr id="318" name="rank-decomposition.png" descr="rank-decomposition.png"/>
            <p:cNvPicPr>
              <a:picLocks noChangeAspect="1"/>
            </p:cNvPicPr>
            <p:nvPr/>
          </p:nvPicPr>
          <p:blipFill>
            <a:blip r:embed="rId4">
              <a:extLst/>
            </a:blip>
            <a:stretch>
              <a:fillRect/>
            </a:stretch>
          </p:blipFill>
          <p:spPr>
            <a:xfrm>
              <a:off x="203200" y="203200"/>
              <a:ext cx="3397503" cy="1587898"/>
            </a:xfrm>
            <a:prstGeom prst="rect">
              <a:avLst/>
            </a:prstGeom>
            <a:ln>
              <a:noFill/>
            </a:ln>
            <a:effectLst/>
          </p:spPr>
        </p:pic>
        <p:pic>
          <p:nvPicPr>
            <p:cNvPr id="317" name="rank-decomposition.png" descr="rank-decomposition.png"/>
            <p:cNvPicPr>
              <a:picLocks noChangeAspect="0"/>
            </p:cNvPicPr>
            <p:nvPr/>
          </p:nvPicPr>
          <p:blipFill>
            <a:blip r:embed="rId5">
              <a:extLst/>
            </a:blip>
            <a:stretch>
              <a:fillRect/>
            </a:stretch>
          </p:blipFill>
          <p:spPr>
            <a:xfrm>
              <a:off x="0" y="0"/>
              <a:ext cx="3803903" cy="2032398"/>
            </a:xfrm>
            <a:prstGeom prst="rect">
              <a:avLst/>
            </a:prstGeom>
            <a:effectLst/>
          </p:spPr>
        </p:pic>
      </p:gr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Text Box 149"/>
          <p:cNvSpPr txBox="1"/>
          <p:nvPr>
            <p:ph type="sldNum" sz="quarter" idx="2"/>
          </p:nvPr>
        </p:nvSpPr>
        <p:spPr>
          <a:xfrm>
            <a:off x="241200" y="6471360"/>
            <a:ext cx="127001" cy="127001"/>
          </a:xfrm>
          <a:prstGeom prst="rect">
            <a:avLst/>
          </a:prstGeom>
          <a:extLst>
            <a:ext uri="{C572A759-6A51-4108-AA02-DFA0A04FC94B}">
              <ma14:wrappingTextBoxFlag xmlns:ma14="http://schemas.microsoft.com/office/mac/drawingml/2011/main" val="1"/>
            </a:ext>
          </a:extLst>
        </p:spPr>
        <p:txBody>
          <a:bodyPr/>
          <a:lstStyle>
            <a:lvl1pPr>
              <a:spcBef>
                <a:spcPts val="400"/>
              </a:spcBef>
              <a:defRPr spc="-1" sz="800"/>
            </a:lvl1pPr>
          </a:lstStyle>
          <a:p>
            <a:pPr/>
            <a:fld id="{86CB4B4D-7CA3-9044-876B-883B54F8677D}" type="slidenum"/>
          </a:p>
        </p:txBody>
      </p:sp>
      <p:sp>
        <p:nvSpPr>
          <p:cNvPr id="322" name="PlaceHolder 1"/>
          <p:cNvSpPr txBox="1"/>
          <p:nvPr>
            <p:ph type="body" idx="4294967295"/>
          </p:nvPr>
        </p:nvSpPr>
        <p:spPr>
          <a:xfrm>
            <a:off x="285673" y="1266480"/>
            <a:ext cx="8646481" cy="3210140"/>
          </a:xfrm>
          <a:prstGeom prst="rect">
            <a:avLst/>
          </a:prstGeom>
        </p:spPr>
        <p:txBody>
          <a:bodyPr/>
          <a:lstStyle/>
          <a:p>
            <a:pPr marL="0" indent="0">
              <a:buClrTx/>
              <a:buSzTx/>
              <a:buNone/>
            </a:pPr>
            <a:r>
              <a:t>Die Experimente wurden mit öffentlich verfügbaren Large Language Models durchgeführt. Dabei wurde immer die kleinste verfügbare Variante der Modelle verwendet, damit die Hardwareanforderungen und die notwendigen Zeiträume handhabbar blieben:</a:t>
            </a:r>
          </a:p>
          <a:p>
            <a:pPr marL="0" indent="0">
              <a:buClrTx/>
              <a:buSzTx/>
              <a:buNone/>
              <a:defRPr b="1"/>
            </a:pPr>
            <a:r>
              <a:t>Verwendete Modelle:</a:t>
            </a:r>
          </a:p>
          <a:p>
            <a:pPr marL="435080" indent="-181080">
              <a:buClr>
                <a:srgbClr val="005EAD"/>
              </a:buClr>
              <a:buSzPct val="100000"/>
              <a:buChar char="▪"/>
            </a:pPr>
            <a:r>
              <a:t>Meta Llama 2 7B - Llama Modell, das auf der Transformer Architektur basiert und längere Zeit als „Referenz“ galt.</a:t>
            </a:r>
          </a:p>
          <a:p>
            <a:pPr marL="435080" indent="-181080">
              <a:buClr>
                <a:srgbClr val="005EAD"/>
              </a:buClr>
              <a:buSzPct val="100000"/>
              <a:buChar char="▪"/>
            </a:pPr>
            <a:r>
              <a:t>Meta Llama 3 8B Instruct - Dritte Evolutionsstufe der Llama Modelle, Veröffentlicht im April 2024</a:t>
            </a:r>
          </a:p>
          <a:p>
            <a:pPr marL="435080" indent="-181080">
              <a:buClr>
                <a:srgbClr val="005EAD"/>
              </a:buClr>
              <a:buSzPct val="100000"/>
              <a:buChar char="▪"/>
            </a:pPr>
            <a:r>
              <a:t>Mistral 7B Instruct - Veröffentlicht im September 2023 von der gleichnamigen französischen Firma. Enthält neuere Technologien wie „Sliding window attention“ und „flash attention“</a:t>
            </a:r>
          </a:p>
        </p:txBody>
      </p:sp>
      <p:sp>
        <p:nvSpPr>
          <p:cNvPr id="323" name="PlaceHolder 2"/>
          <p:cNvSpPr txBox="1"/>
          <p:nvPr>
            <p:ph type="title" idx="4294967295"/>
          </p:nvPr>
        </p:nvSpPr>
        <p:spPr>
          <a:xfrm>
            <a:off x="282073" y="400074"/>
            <a:ext cx="8653682" cy="351721"/>
          </a:xfrm>
          <a:prstGeom prst="rect">
            <a:avLst/>
          </a:prstGeom>
          <a:ln w="3175">
            <a:solidFill>
              <a:srgbClr val="000000">
                <a:alpha val="0"/>
              </a:srgbClr>
            </a:solidFill>
            <a:round/>
          </a:ln>
        </p:spPr>
        <p:txBody>
          <a:bodyPr anchor="t">
            <a:normAutofit fontScale="100000" lnSpcReduction="0"/>
          </a:bodyPr>
          <a:lstStyle>
            <a:lvl1pPr defTabSz="859536">
              <a:defRPr sz="2256"/>
            </a:lvl1pPr>
          </a:lstStyle>
          <a:p>
            <a:pPr/>
            <a:r>
              <a:t>Modelle und Messungen</a:t>
            </a:r>
          </a:p>
        </p:txBody>
      </p:sp>
      <p:sp>
        <p:nvSpPr>
          <p:cNvPr id="324" name="PlaceHolder 1"/>
          <p:cNvSpPr txBox="1"/>
          <p:nvPr/>
        </p:nvSpPr>
        <p:spPr>
          <a:xfrm>
            <a:off x="285673" y="4374023"/>
            <a:ext cx="8646481" cy="1604087"/>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defTabSz="859536">
              <a:lnSpc>
                <a:spcPct val="120000"/>
              </a:lnSpc>
              <a:spcBef>
                <a:spcPts val="900"/>
              </a:spcBef>
              <a:defRPr b="1" sz="1410"/>
            </a:pPr>
            <a:r>
              <a:t>Durchgeführte Messungen:</a:t>
            </a:r>
          </a:p>
          <a:p>
            <a:pPr marL="408975" indent="-170215" defTabSz="859536">
              <a:lnSpc>
                <a:spcPct val="120000"/>
              </a:lnSpc>
              <a:spcBef>
                <a:spcPts val="900"/>
              </a:spcBef>
              <a:buClr>
                <a:srgbClr val="005EAD"/>
              </a:buClr>
              <a:buSzPct val="100000"/>
              <a:buChar char="▪"/>
              <a:defRPr sz="1410"/>
            </a:pPr>
            <a:r>
              <a:t>Standard Benchmarks mit Hilfe des „lm_evaluation_harness“ Framework</a:t>
            </a:r>
          </a:p>
          <a:p>
            <a:pPr marL="408975" indent="-170215" defTabSz="859536">
              <a:lnSpc>
                <a:spcPct val="120000"/>
              </a:lnSpc>
              <a:spcBef>
                <a:spcPts val="900"/>
              </a:spcBef>
              <a:buClr>
                <a:srgbClr val="005EAD"/>
              </a:buClr>
              <a:buSzPct val="100000"/>
              <a:buChar char="▪"/>
              <a:defRPr sz="1410"/>
            </a:pPr>
            <a:r>
              <a:t>„Perplexity“ Messung mit dem Wikitext-2 Datensatz</a:t>
            </a:r>
          </a:p>
          <a:p>
            <a:pPr marL="408975" indent="-170215" defTabSz="859536">
              <a:lnSpc>
                <a:spcPct val="120000"/>
              </a:lnSpc>
              <a:spcBef>
                <a:spcPts val="900"/>
              </a:spcBef>
              <a:buClr>
                <a:srgbClr val="005EAD"/>
              </a:buClr>
              <a:buSzPct val="100000"/>
              <a:buChar char="▪"/>
              <a:defRPr sz="1410"/>
            </a:pPr>
            <a:r>
              <a:t>Inferenz-Geschwindigkeit und GPU Speicherauslastung anhand von selbst gewählten Beispielen</a:t>
            </a:r>
            <a:endParaRPr sz="1128"/>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800000"/>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800000"/>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